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60" r:id="rId2"/>
    <p:sldId id="374" r:id="rId3"/>
    <p:sldId id="375" r:id="rId4"/>
    <p:sldId id="341" r:id="rId5"/>
    <p:sldId id="361" r:id="rId6"/>
    <p:sldId id="366" r:id="rId7"/>
    <p:sldId id="367" r:id="rId8"/>
    <p:sldId id="368" r:id="rId9"/>
    <p:sldId id="370" r:id="rId10"/>
    <p:sldId id="372" r:id="rId11"/>
    <p:sldId id="371" r:id="rId12"/>
    <p:sldId id="377" r:id="rId13"/>
    <p:sldId id="373" r:id="rId14"/>
    <p:sldId id="331" r:id="rId15"/>
    <p:sldId id="349" r:id="rId16"/>
    <p:sldId id="348" r:id="rId17"/>
    <p:sldId id="364" r:id="rId18"/>
    <p:sldId id="269" r:id="rId19"/>
  </p:sldIdLst>
  <p:sldSz cx="9144000" cy="6858000" type="screen4x3"/>
  <p:notesSz cx="6797675" cy="9926638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291E"/>
    <a:srgbClr val="20419A"/>
    <a:srgbClr val="6E99D4"/>
    <a:srgbClr val="C5D6E8"/>
    <a:srgbClr val="2A6EBB"/>
    <a:srgbClr val="FCD2BF"/>
    <a:srgbClr val="B6231D"/>
    <a:srgbClr val="E6674A"/>
    <a:srgbClr val="DB2C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60" autoAdjust="0"/>
    <p:restoredTop sz="94660" autoAdjust="0"/>
  </p:normalViewPr>
  <p:slideViewPr>
    <p:cSldViewPr snapToGrid="0">
      <p:cViewPr varScale="1">
        <p:scale>
          <a:sx n="83" d="100"/>
          <a:sy n="83" d="100"/>
        </p:scale>
        <p:origin x="85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3102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DA772-CC0D-4120-979D-1E24D161C26C}" type="datetimeFigureOut">
              <a:rPr lang="en-NZ" smtClean="0"/>
              <a:pPr/>
              <a:t>24/05/2017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2341E-660F-4FC1-BED7-C1319FC1B0AE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83292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87751-1BAB-4D4A-8009-437CE933A87A}" type="datetimeFigureOut">
              <a:rPr lang="en-NZ" smtClean="0"/>
              <a:pPr/>
              <a:t>24/05/2017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A1FBF-7EB0-480E-98DA-A10430D36293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872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8333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69578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Notes under</a:t>
            </a:r>
            <a:r>
              <a:rPr lang="en-NZ" baseline="0" dirty="0"/>
              <a:t> the scope of the </a:t>
            </a:r>
            <a:r>
              <a:rPr lang="en-NZ" baseline="0" dirty="0" err="1"/>
              <a:t>PoC</a:t>
            </a:r>
            <a:r>
              <a:rPr lang="en-NZ" baseline="0" dirty="0"/>
              <a:t> section are as follows: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baseline="0" dirty="0"/>
              <a:t>Under </a:t>
            </a:r>
            <a:r>
              <a:rPr lang="en-NZ" sz="1200" dirty="0"/>
              <a:t>Shifting schools to the cloud:</a:t>
            </a:r>
          </a:p>
          <a:p>
            <a:pPr lvl="1">
              <a:buFont typeface="Arial" pitchFamily="34" charset="0"/>
              <a:buChar char="•"/>
            </a:pPr>
            <a:r>
              <a:rPr lang="en-N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Ministry vision of what cloud services may look like with today’s capabilities including Software as a Service (</a:t>
            </a:r>
            <a:r>
              <a:rPr lang="en-N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SaaS</a:t>
            </a:r>
            <a:r>
              <a:rPr lang="en-N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Infrastructure as a Service (</a:t>
            </a:r>
            <a:r>
              <a:rPr lang="en-N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IaaS</a:t>
            </a:r>
            <a:r>
              <a:rPr lang="en-N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 known by schools.</a:t>
            </a:r>
          </a:p>
          <a:p>
            <a:pPr lvl="0"/>
            <a:r>
              <a:rPr lang="en-NZ" sz="120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Identity </a:t>
            </a:r>
          </a:p>
          <a:p>
            <a:pPr lvl="1">
              <a:buFont typeface="Arial" pitchFamily="34" charset="0"/>
              <a:buChar char="•"/>
            </a:pPr>
            <a:r>
              <a:rPr lang="en-N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Schools are able to manage their own accounts in their own tenancy in the cloud, a school can have a hybrid identity and access management solution.</a:t>
            </a:r>
          </a:p>
          <a:p>
            <a:pPr lvl="0"/>
            <a:r>
              <a:rPr lang="en-NZ" sz="12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Collaboration </a:t>
            </a:r>
          </a:p>
          <a:p>
            <a:pPr lvl="1">
              <a:buFont typeface="Arial" pitchFamily="34" charset="0"/>
              <a:buChar char="•"/>
            </a:pPr>
            <a:r>
              <a:rPr lang="en-N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new tools that support collaboration in a digital environment for a school and across a Community of Learning</a:t>
            </a:r>
          </a:p>
          <a:p>
            <a:pPr lvl="0"/>
            <a:r>
              <a:rPr lang="en-NZ" sz="120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Administration Efficiency </a:t>
            </a:r>
          </a:p>
          <a:p>
            <a:pPr lvl="1">
              <a:buFont typeface="Arial" pitchFamily="34" charset="0"/>
              <a:buChar char="•"/>
            </a:pPr>
            <a:r>
              <a:rPr lang="en-N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School administration efficiencies can be made by using a single tool to aggregate data between schools (for </a:t>
            </a:r>
            <a:r>
              <a:rPr lang="en-N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CoLs</a:t>
            </a:r>
            <a:r>
              <a:rPr lang="en-N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between the Ministry and the School.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60815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36202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98503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22429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lace Master Slid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214312" y="251012"/>
            <a:ext cx="385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Replacing Master Slide</a:t>
            </a:r>
            <a:r>
              <a:rPr lang="en-NZ" b="1" baseline="0" dirty="0">
                <a:latin typeface="Arial" panose="020B0604020202020204" pitchFamily="34" charset="0"/>
                <a:cs typeface="Arial" panose="020B0604020202020204" pitchFamily="34" charset="0"/>
              </a:rPr>
              <a:t> Images</a:t>
            </a:r>
            <a:endParaRPr lang="en-N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19" y="985276"/>
            <a:ext cx="2085975" cy="106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1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695" y="2941669"/>
            <a:ext cx="2681288" cy="2097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Picture 13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594" y="268076"/>
            <a:ext cx="1655183" cy="11079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 userDrawn="1"/>
        </p:nvSpPr>
        <p:spPr>
          <a:xfrm>
            <a:off x="546266" y="2222164"/>
            <a:ext cx="1989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Select the </a:t>
            </a:r>
            <a:r>
              <a:rPr lang="en-NZ" sz="12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View</a:t>
            </a:r>
            <a:r>
              <a:rPr lang="en-N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Ribbon and click </a:t>
            </a:r>
            <a:r>
              <a:rPr lang="en-NZ" sz="12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Master.</a:t>
            </a:r>
            <a:endParaRPr lang="en-NZ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01" y="3012141"/>
            <a:ext cx="2512211" cy="18742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9" name="Picture 18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319" y="268076"/>
            <a:ext cx="1220040" cy="1081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1" name="TextBox 20"/>
          <p:cNvSpPr txBox="1"/>
          <p:nvPr userDrawn="1"/>
        </p:nvSpPr>
        <p:spPr>
          <a:xfrm>
            <a:off x="214312" y="5185282"/>
            <a:ext cx="2796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Locate the slide that requires the image to be altered.  Select the coloured overlay in front of the image, right click on it and select </a:t>
            </a:r>
            <a:r>
              <a:rPr lang="en-NZ" sz="12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Send To Back.</a:t>
            </a:r>
            <a:endParaRPr lang="en-NZ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3530422" y="1545232"/>
            <a:ext cx="2581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Delete the image within the slide.  Use the </a:t>
            </a:r>
            <a:r>
              <a:rPr lang="en-NZ" sz="12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</a:t>
            </a:r>
            <a:r>
              <a:rPr lang="en-N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Ribbon, </a:t>
            </a:r>
            <a:r>
              <a:rPr lang="en-NZ" sz="12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Pictures</a:t>
            </a:r>
            <a:r>
              <a:rPr lang="en-N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option to locate the new image and insert it into the slide. </a:t>
            </a:r>
          </a:p>
          <a:p>
            <a:r>
              <a:rPr lang="en-N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Ensure the image is centred and covers the entire slide area.</a:t>
            </a:r>
            <a:endParaRPr lang="en-N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3503781" y="5199738"/>
            <a:ext cx="213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Right click on the newly inserted image and select </a:t>
            </a:r>
            <a:r>
              <a:rPr lang="en-NZ" sz="12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Send To Back.</a:t>
            </a:r>
            <a:endParaRPr lang="en-NZ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6929717" y="1685363"/>
            <a:ext cx="2024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Select the </a:t>
            </a:r>
            <a:r>
              <a:rPr lang="en-NZ" sz="12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Master </a:t>
            </a:r>
            <a:r>
              <a:rPr lang="en-N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Ribbon and click </a:t>
            </a:r>
            <a:r>
              <a:rPr lang="en-NZ" sz="12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Close Master View</a:t>
            </a:r>
            <a:r>
              <a:rPr lang="en-N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Save the file.</a:t>
            </a:r>
            <a:endParaRPr lang="en-N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2294964" y="1375981"/>
            <a:ext cx="351865" cy="5335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26" name="Rectangle 25"/>
          <p:cNvSpPr/>
          <p:nvPr userDrawn="1"/>
        </p:nvSpPr>
        <p:spPr>
          <a:xfrm>
            <a:off x="1283074" y="4019038"/>
            <a:ext cx="523875" cy="104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27" name="Rectangle 26"/>
          <p:cNvSpPr/>
          <p:nvPr userDrawn="1"/>
        </p:nvSpPr>
        <p:spPr>
          <a:xfrm>
            <a:off x="2172821" y="4026649"/>
            <a:ext cx="523875" cy="104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28" name="Rectangle 27"/>
          <p:cNvSpPr/>
          <p:nvPr userDrawn="1"/>
        </p:nvSpPr>
        <p:spPr>
          <a:xfrm>
            <a:off x="5020235" y="656664"/>
            <a:ext cx="393194" cy="5446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29" name="Rectangle 28"/>
          <p:cNvSpPr/>
          <p:nvPr userDrawn="1"/>
        </p:nvSpPr>
        <p:spPr>
          <a:xfrm>
            <a:off x="4342289" y="4105932"/>
            <a:ext cx="523875" cy="104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30" name="Rectangle 29"/>
          <p:cNvSpPr/>
          <p:nvPr userDrawn="1"/>
        </p:nvSpPr>
        <p:spPr>
          <a:xfrm>
            <a:off x="5401543" y="4125356"/>
            <a:ext cx="523875" cy="104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31" name="Rectangle 30"/>
          <p:cNvSpPr/>
          <p:nvPr userDrawn="1"/>
        </p:nvSpPr>
        <p:spPr>
          <a:xfrm>
            <a:off x="7040655" y="294252"/>
            <a:ext cx="523875" cy="4776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1787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9679" y="0"/>
            <a:ext cx="9124640" cy="684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5027083" cy="103187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Title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652" y="6480042"/>
            <a:ext cx="791828" cy="182345"/>
          </a:xfrm>
        </p:spPr>
        <p:txBody>
          <a:bodyPr/>
          <a:lstStyle>
            <a:lvl1pPr>
              <a:defRPr lang="en-NZ" sz="12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5066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2A6EB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504318" y="6436912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3"/>
          </p:nvPr>
        </p:nvSpPr>
        <p:spPr>
          <a:xfrm>
            <a:off x="638355" y="1820172"/>
            <a:ext cx="7867290" cy="438221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337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9679" y="0"/>
            <a:ext cx="9124640" cy="684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5027083" cy="103187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Title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652" y="6480042"/>
            <a:ext cx="791828" cy="182345"/>
          </a:xfrm>
        </p:spPr>
        <p:txBody>
          <a:bodyPr/>
          <a:lstStyle>
            <a:lvl1pPr>
              <a:defRPr lang="en-NZ" sz="12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5066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2A6EB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504318" y="6436912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3"/>
          </p:nvPr>
        </p:nvSpPr>
        <p:spPr>
          <a:xfrm>
            <a:off x="638355" y="1820172"/>
            <a:ext cx="7867290" cy="438221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3372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6504318" y="6436912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education.govt.nz</a:t>
            </a:r>
          </a:p>
        </p:txBody>
      </p:sp>
      <p:sp>
        <p:nvSpPr>
          <p:cNvPr id="15" name="Title 19"/>
          <p:cNvSpPr>
            <a:spLocks noGrp="1"/>
          </p:cNvSpPr>
          <p:nvPr>
            <p:ph type="title"/>
          </p:nvPr>
        </p:nvSpPr>
        <p:spPr>
          <a:xfrm>
            <a:off x="5934973" y="3209024"/>
            <a:ext cx="3088258" cy="1112809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pic>
        <p:nvPicPr>
          <p:cNvPr id="6" name="Picture 3" descr="kid-in-sand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red_pattern_overlay_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-4464" y="1"/>
            <a:ext cx="9148464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38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934973" y="3209024"/>
            <a:ext cx="3088258" cy="1112809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pic>
        <p:nvPicPr>
          <p:cNvPr id="5" name="Picture 1" descr="Movie-scree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top of picture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4464" y="0"/>
            <a:ext cx="9148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38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PT_red_0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338" y="0"/>
            <a:ext cx="9131325" cy="684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9"/>
          <p:cNvSpPr>
            <a:spLocks noGrp="1"/>
          </p:cNvSpPr>
          <p:nvPr>
            <p:ph type="title"/>
          </p:nvPr>
        </p:nvSpPr>
        <p:spPr>
          <a:xfrm>
            <a:off x="5934973" y="3209024"/>
            <a:ext cx="3088258" cy="1112809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38700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729" y="-5286"/>
            <a:ext cx="9124640" cy="684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295900" y="1911350"/>
            <a:ext cx="3219450" cy="432276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6807320" cy="103187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916113"/>
            <a:ext cx="4569883" cy="431958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Enter Content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652" y="6480042"/>
            <a:ext cx="791828" cy="182345"/>
          </a:xfrm>
        </p:spPr>
        <p:txBody>
          <a:bodyPr/>
          <a:lstStyle>
            <a:lvl1pPr algn="l">
              <a:defRPr lang="en-NZ" sz="12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fld id="{13468063-9C21-4834-88E3-ACB04C56D52D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5066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2A6EB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504318" y="6436912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</a:p>
        </p:txBody>
      </p:sp>
    </p:spTree>
    <p:extLst>
      <p:ext uri="{BB962C8B-B14F-4D97-AF65-F5344CB8AC3E}">
        <p14:creationId xmlns:p14="http://schemas.microsoft.com/office/powerpoint/2010/main" val="773197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729" y="-5286"/>
            <a:ext cx="9124640" cy="684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295900" y="1911350"/>
            <a:ext cx="3219450" cy="432276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6807320" cy="103187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916113"/>
            <a:ext cx="4569883" cy="431958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Enter Content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652" y="6480042"/>
            <a:ext cx="791828" cy="182345"/>
          </a:xfrm>
        </p:spPr>
        <p:txBody>
          <a:bodyPr/>
          <a:lstStyle>
            <a:lvl1pPr algn="l">
              <a:defRPr lang="en-NZ" sz="12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fld id="{13468063-9C21-4834-88E3-ACB04C56D52D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5066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2A6EB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504318" y="6436912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</a:p>
        </p:txBody>
      </p:sp>
    </p:spTree>
    <p:extLst>
      <p:ext uri="{BB962C8B-B14F-4D97-AF65-F5344CB8AC3E}">
        <p14:creationId xmlns:p14="http://schemas.microsoft.com/office/powerpoint/2010/main" val="773197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Slide_red_0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4130" y="0"/>
            <a:ext cx="9115739" cy="684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104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24640" cy="684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5027083" cy="103187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Title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652" y="6480042"/>
            <a:ext cx="791828" cy="182345"/>
          </a:xfrm>
        </p:spPr>
        <p:txBody>
          <a:bodyPr/>
          <a:lstStyle>
            <a:lvl1pPr>
              <a:defRPr lang="en-NZ" sz="12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5066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2A6EB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1928813"/>
            <a:ext cx="7826581" cy="42957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List</a:t>
            </a:r>
          </a:p>
          <a:p>
            <a:pPr lvl="0"/>
            <a:r>
              <a:rPr lang="en-US" dirty="0"/>
              <a:t>Bullet List</a:t>
            </a:r>
          </a:p>
          <a:p>
            <a:pPr lvl="0"/>
            <a:r>
              <a:rPr lang="en-US" dirty="0"/>
              <a:t>Bullet List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504318" y="6436912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2862802" y="6411170"/>
            <a:ext cx="4129617" cy="312737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NZ" sz="1800" dirty="0">
                <a:latin typeface="Arial" panose="020B0604020202020204" pitchFamily="34" charset="0"/>
                <a:cs typeface="Arial" panose="020B0604020202020204" pitchFamily="34" charset="0"/>
              </a:rPr>
              <a:t>BUDGET SENSITIVE</a:t>
            </a:r>
            <a:endParaRPr lang="en-NZ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2693457" y="19797"/>
            <a:ext cx="4129617" cy="312737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NZ" sz="1800" dirty="0">
                <a:latin typeface="Arial" panose="020B0604020202020204" pitchFamily="34" charset="0"/>
                <a:cs typeface="Arial" panose="020B0604020202020204" pitchFamily="34" charset="0"/>
              </a:rPr>
              <a:t>BUDGET SENSITIVE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7337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place Master Slid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43061" y="251012"/>
            <a:ext cx="4690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latin typeface="Arial" panose="020B0604020202020204" pitchFamily="34" charset="0"/>
                <a:cs typeface="Arial" panose="020B0604020202020204" pitchFamily="34" charset="0"/>
              </a:rPr>
              <a:t>Replacing Master Slide</a:t>
            </a:r>
            <a:r>
              <a:rPr lang="en-NZ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Images</a:t>
            </a:r>
            <a:endParaRPr lang="en-N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2" cstate="print"/>
          <a:srcRect t="16714" b="13045"/>
          <a:stretch>
            <a:fillRect/>
          </a:stretch>
        </p:blipFill>
        <p:spPr bwMode="auto">
          <a:xfrm>
            <a:off x="237310" y="961902"/>
            <a:ext cx="4869080" cy="831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 userDrawn="1"/>
        </p:nvSpPr>
        <p:spPr>
          <a:xfrm>
            <a:off x="162253" y="1813902"/>
            <a:ext cx="4690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Select the </a:t>
            </a:r>
            <a:r>
              <a:rPr lang="en-NZ" sz="1200" b="1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View</a:t>
            </a:r>
            <a:r>
              <a:rPr lang="en-NZ" sz="12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NZ" sz="12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lang="en-N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ibbon and click </a:t>
            </a:r>
            <a:r>
              <a:rPr lang="en-NZ" sz="1200" b="1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Master</a:t>
            </a:r>
            <a:r>
              <a:rPr lang="en-NZ" sz="12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NZ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900054" y="1175659"/>
            <a:ext cx="427511" cy="6412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26" name="Rectangle 25"/>
          <p:cNvSpPr/>
          <p:nvPr userDrawn="1"/>
        </p:nvSpPr>
        <p:spPr>
          <a:xfrm>
            <a:off x="4512625" y="967079"/>
            <a:ext cx="523875" cy="2679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42505" y="3091292"/>
            <a:ext cx="6151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Click the slide picture</a:t>
            </a:r>
            <a:r>
              <a:rPr lang="en-NZ" sz="1200" b="0" i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(transparent layer with triangles) and </a:t>
            </a:r>
          </a:p>
          <a:p>
            <a:r>
              <a:rPr lang="en-NZ" sz="1200" b="0" i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lang="en-NZ" sz="1200" b="1" i="1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Send to Back </a:t>
            </a:r>
            <a:r>
              <a:rPr lang="en-NZ" sz="1200" b="0" i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</a:t>
            </a:r>
            <a:r>
              <a:rPr lang="en-N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it and select </a:t>
            </a:r>
            <a:r>
              <a:rPr lang="en-NZ" sz="12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Send To Back</a:t>
            </a:r>
            <a:r>
              <a:rPr lang="en-NZ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NZ" sz="12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134548" y="4518355"/>
            <a:ext cx="6016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Click the picture</a:t>
            </a:r>
            <a:r>
              <a:rPr lang="en-NZ" sz="1200" b="0" i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you want to change and select </a:t>
            </a:r>
            <a:r>
              <a:rPr lang="en-NZ" sz="1200" b="1" i="1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</p:txBody>
      </p:sp>
      <p:pic>
        <p:nvPicPr>
          <p:cNvPr id="33" name="Picture 32" descr="click change picture.PNG"/>
          <p:cNvPicPr>
            <a:picLocks noChangeAspect="1"/>
          </p:cNvPicPr>
          <p:nvPr userDrawn="1"/>
        </p:nvPicPr>
        <p:blipFill>
          <a:blip r:embed="rId3" cstate="print"/>
          <a:srcRect t="17353" b="29753"/>
          <a:stretch>
            <a:fillRect/>
          </a:stretch>
        </p:blipFill>
        <p:spPr>
          <a:xfrm>
            <a:off x="249651" y="3681363"/>
            <a:ext cx="3903169" cy="760021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1197995" y="4192003"/>
            <a:ext cx="1355199" cy="2731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pic>
        <p:nvPicPr>
          <p:cNvPr id="34" name="Picture 33" descr="click on image.PNG"/>
          <p:cNvPicPr>
            <a:picLocks noChangeAspect="1"/>
          </p:cNvPicPr>
          <p:nvPr userDrawn="1"/>
        </p:nvPicPr>
        <p:blipFill>
          <a:blip r:embed="rId4" cstate="print"/>
          <a:srcRect b="16811"/>
          <a:stretch>
            <a:fillRect/>
          </a:stretch>
        </p:blipFill>
        <p:spPr>
          <a:xfrm>
            <a:off x="241104" y="2254263"/>
            <a:ext cx="5922190" cy="868948"/>
          </a:xfrm>
          <a:prstGeom prst="rect">
            <a:avLst/>
          </a:prstGeom>
        </p:spPr>
      </p:pic>
      <p:sp>
        <p:nvSpPr>
          <p:cNvPr id="35" name="Rectangle 34"/>
          <p:cNvSpPr/>
          <p:nvPr userDrawn="1"/>
        </p:nvSpPr>
        <p:spPr>
          <a:xfrm>
            <a:off x="4393870" y="2663272"/>
            <a:ext cx="1092530" cy="2580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36" name="TextBox 35"/>
          <p:cNvSpPr txBox="1"/>
          <p:nvPr userDrawn="1"/>
        </p:nvSpPr>
        <p:spPr>
          <a:xfrm>
            <a:off x="156319" y="4979513"/>
            <a:ext cx="7277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Click your</a:t>
            </a:r>
            <a:r>
              <a:rPr lang="en-NZ" sz="1200" b="0" i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new</a:t>
            </a:r>
            <a:r>
              <a:rPr lang="en-NZ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picture</a:t>
            </a:r>
            <a:r>
              <a:rPr lang="en-NZ" sz="1200" b="0" i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lang="en-NZ" sz="1200" b="1" i="1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Send to Back </a:t>
            </a:r>
            <a:r>
              <a:rPr lang="en-NZ" sz="1200" b="0" i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 that the transparent layer with triangles can reappear</a:t>
            </a:r>
            <a:endParaRPr lang="en-NZ" sz="1200" b="1" i="1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201841" y="6224443"/>
            <a:ext cx="7277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Select </a:t>
            </a:r>
            <a:r>
              <a:rPr lang="en-NZ" sz="1200" b="1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Close Master View</a:t>
            </a:r>
            <a:endParaRPr lang="en-NZ" sz="1200" b="1" i="1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8" name="Picture 37" descr="close master page view.PNG"/>
          <p:cNvPicPr>
            <a:picLocks noChangeAspect="1"/>
          </p:cNvPicPr>
          <p:nvPr userDrawn="1"/>
        </p:nvPicPr>
        <p:blipFill>
          <a:blip r:embed="rId5" cstate="print"/>
          <a:srcRect l="3786" t="21254" b="14267"/>
          <a:stretch>
            <a:fillRect/>
          </a:stretch>
        </p:blipFill>
        <p:spPr>
          <a:xfrm>
            <a:off x="213755" y="5332022"/>
            <a:ext cx="4821114" cy="712519"/>
          </a:xfrm>
          <a:prstGeom prst="rect">
            <a:avLst/>
          </a:prstGeom>
        </p:spPr>
      </p:pic>
      <p:sp>
        <p:nvSpPr>
          <p:cNvPr id="39" name="Rectangle 38"/>
          <p:cNvSpPr/>
          <p:nvPr userDrawn="1"/>
        </p:nvSpPr>
        <p:spPr>
          <a:xfrm>
            <a:off x="4296889" y="5368866"/>
            <a:ext cx="726373" cy="6756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1787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PT_red_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24640" cy="684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8765" y="1817425"/>
            <a:ext cx="7385710" cy="795146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8765" y="2682820"/>
            <a:ext cx="6919884" cy="939153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28649" y="5580063"/>
            <a:ext cx="4129617" cy="31273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NZ" sz="1800" dirty="0">
                <a:latin typeface="Arial" panose="020B0604020202020204" pitchFamily="34" charset="0"/>
                <a:cs typeface="Arial" panose="020B0604020202020204" pitchFamily="34" charset="0"/>
              </a:rPr>
              <a:t>Author/s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4264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729" y="-5286"/>
            <a:ext cx="9124640" cy="684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295900" y="1911350"/>
            <a:ext cx="3219450" cy="432276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6807320" cy="103187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916113"/>
            <a:ext cx="4569883" cy="431958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Enter Content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652" y="6480042"/>
            <a:ext cx="791828" cy="182345"/>
          </a:xfrm>
        </p:spPr>
        <p:txBody>
          <a:bodyPr/>
          <a:lstStyle>
            <a:lvl1pPr algn="l">
              <a:defRPr lang="en-NZ" sz="12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fld id="{13468063-9C21-4834-88E3-ACB04C56D52D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5066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2A6EB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504318" y="6436912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</a:p>
        </p:txBody>
      </p:sp>
    </p:spTree>
    <p:extLst>
      <p:ext uri="{BB962C8B-B14F-4D97-AF65-F5344CB8AC3E}">
        <p14:creationId xmlns:p14="http://schemas.microsoft.com/office/powerpoint/2010/main" val="77319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24640" cy="684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5027083" cy="103187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Title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652" y="6480042"/>
            <a:ext cx="791828" cy="182345"/>
          </a:xfrm>
        </p:spPr>
        <p:txBody>
          <a:bodyPr/>
          <a:lstStyle>
            <a:lvl1pPr>
              <a:defRPr lang="en-NZ" sz="12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5066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2A6EB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1928813"/>
            <a:ext cx="7826581" cy="42957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List</a:t>
            </a:r>
          </a:p>
          <a:p>
            <a:pPr lvl="0"/>
            <a:r>
              <a:rPr lang="en-US" dirty="0"/>
              <a:t>Bullet List</a:t>
            </a:r>
          </a:p>
          <a:p>
            <a:pPr lvl="0"/>
            <a:r>
              <a:rPr lang="en-US" dirty="0"/>
              <a:t>Bullet List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504318" y="6436912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</a:p>
        </p:txBody>
      </p:sp>
    </p:spTree>
    <p:extLst>
      <p:ext uri="{BB962C8B-B14F-4D97-AF65-F5344CB8AC3E}">
        <p14:creationId xmlns:p14="http://schemas.microsoft.com/office/powerpoint/2010/main" val="67337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9679" y="0"/>
            <a:ext cx="9124640" cy="684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5027083" cy="103187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Title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652" y="6480042"/>
            <a:ext cx="791828" cy="182345"/>
          </a:xfrm>
        </p:spPr>
        <p:txBody>
          <a:bodyPr/>
          <a:lstStyle>
            <a:lvl1pPr>
              <a:defRPr lang="en-NZ" sz="12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5066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2A6EB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504318" y="6436912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4794557" y="1897811"/>
            <a:ext cx="3692285" cy="406729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  <a:endParaRPr lang="en-NZ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689664" y="1897811"/>
            <a:ext cx="3632200" cy="4080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7337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9679" y="0"/>
            <a:ext cx="9124640" cy="684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5027083" cy="103187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Title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652" y="6480042"/>
            <a:ext cx="791828" cy="182345"/>
          </a:xfrm>
        </p:spPr>
        <p:txBody>
          <a:bodyPr/>
          <a:lstStyle>
            <a:lvl1pPr>
              <a:defRPr lang="en-NZ" sz="12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5066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2A6EB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504318" y="6436912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690112" y="1889274"/>
            <a:ext cx="3631721" cy="4062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4796287" y="1897062"/>
            <a:ext cx="3684138" cy="40465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337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9679" y="0"/>
            <a:ext cx="9124640" cy="684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5027083" cy="103187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Title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652" y="6480042"/>
            <a:ext cx="791828" cy="182345"/>
          </a:xfrm>
        </p:spPr>
        <p:txBody>
          <a:bodyPr/>
          <a:lstStyle>
            <a:lvl1pPr>
              <a:defRPr lang="en-NZ" sz="12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5066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2A6EB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504318" y="6436912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690112" y="1889274"/>
            <a:ext cx="3631721" cy="4062952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7"/>
          </p:nvPr>
        </p:nvSpPr>
        <p:spPr>
          <a:xfrm>
            <a:off x="4802036" y="1886398"/>
            <a:ext cx="3631721" cy="4062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337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9679" y="0"/>
            <a:ext cx="9124640" cy="684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5027083" cy="103187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Title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652" y="6480042"/>
            <a:ext cx="791828" cy="182345"/>
          </a:xfrm>
        </p:spPr>
        <p:txBody>
          <a:bodyPr/>
          <a:lstStyle>
            <a:lvl1pPr>
              <a:defRPr lang="en-NZ" sz="12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5066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2A6EB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504318" y="6436912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3"/>
          </p:nvPr>
        </p:nvSpPr>
        <p:spPr>
          <a:xfrm>
            <a:off x="638174" y="1802921"/>
            <a:ext cx="7841591" cy="439944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table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337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392E2DF-30E1-4C12-B888-B941057B8847}" type="datetime1">
              <a:rPr lang="mi-NZ" smtClean="0"/>
              <a:pPr/>
              <a:t>24/05/2017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68063-9C21-4834-88E3-ACB04C56D52D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2270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5" r:id="rId2"/>
    <p:sldLayoutId id="2147483673" r:id="rId3"/>
    <p:sldLayoutId id="2147483662" r:id="rId4"/>
    <p:sldLayoutId id="2147483674" r:id="rId5"/>
    <p:sldLayoutId id="2147483679" r:id="rId6"/>
    <p:sldLayoutId id="2147483681" r:id="rId7"/>
    <p:sldLayoutId id="2147483683" r:id="rId8"/>
    <p:sldLayoutId id="2147483680" r:id="rId9"/>
    <p:sldLayoutId id="2147483682" r:id="rId10"/>
    <p:sldLayoutId id="2147483684" r:id="rId11"/>
    <p:sldLayoutId id="2147483675" r:id="rId12"/>
    <p:sldLayoutId id="2147483677" r:id="rId13"/>
    <p:sldLayoutId id="2147483676" r:id="rId14"/>
    <p:sldLayoutId id="2147483686" r:id="rId15"/>
    <p:sldLayoutId id="2147483687" r:id="rId16"/>
    <p:sldLayoutId id="2147483661" r:id="rId17"/>
    <p:sldLayoutId id="2147483691" r:id="rId1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2A6EB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000"/>
        </a:spcBef>
        <a:buClr>
          <a:srgbClr val="2A6EBB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4863" indent="-347663" algn="l" defTabSz="914400" rtl="0" eaLnBrk="1" latinLnBrk="0" hangingPunct="1">
        <a:lnSpc>
          <a:spcPct val="90000"/>
        </a:lnSpc>
        <a:spcBef>
          <a:spcPts val="500"/>
        </a:spcBef>
        <a:buClr>
          <a:srgbClr val="2A6EBB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8888" indent="-344488" algn="l" defTabSz="914400" rtl="0" eaLnBrk="1" latinLnBrk="0" hangingPunct="1">
        <a:lnSpc>
          <a:spcPct val="90000"/>
        </a:lnSpc>
        <a:spcBef>
          <a:spcPts val="500"/>
        </a:spcBef>
        <a:buClr>
          <a:srgbClr val="2A6EBB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03388" indent="-331788" algn="l" defTabSz="914400" rtl="0" eaLnBrk="1" latinLnBrk="0" hangingPunct="1">
        <a:lnSpc>
          <a:spcPct val="90000"/>
        </a:lnSpc>
        <a:spcBef>
          <a:spcPts val="500"/>
        </a:spcBef>
        <a:buClr>
          <a:srgbClr val="2A6EBB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55825" indent="-327025" algn="l" defTabSz="914400" rtl="0" eaLnBrk="1" latinLnBrk="0" hangingPunct="1">
        <a:lnSpc>
          <a:spcPct val="90000"/>
        </a:lnSpc>
        <a:spcBef>
          <a:spcPts val="500"/>
        </a:spcBef>
        <a:buClr>
          <a:srgbClr val="2A6EBB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services.education.govt.nz/cloud/resources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hyperlink" Target="http://www.google.co.nz/url?sa=i&amp;rct=j&amp;q=&amp;esrc=s&amp;source=images&amp;cd=&amp;cad=rja&amp;uact=8&amp;ved=0ahUKEwiZqdvU6YfUAhVpylQKHdpWC_YQjRwIBw&amp;url=http://kindo.co.nz/kindo-integrates-with-student-management-system-etap-to-provide-seamless-automated-payments/&amp;psig=AFQjCNGHhWwj2H7S-K0VVPK4Y7fxD0ql8w&amp;ust=1495691082821980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6802" y="2330549"/>
            <a:ext cx="7315200" cy="779126"/>
          </a:xfrm>
        </p:spPr>
        <p:txBody>
          <a:bodyPr/>
          <a:lstStyle/>
          <a:p>
            <a:br>
              <a:rPr lang="en-NZ" dirty="0"/>
            </a:br>
            <a:br>
              <a:rPr lang="en-NZ" dirty="0"/>
            </a:br>
            <a:br>
              <a:rPr lang="en-NZ" dirty="0"/>
            </a:br>
            <a:r>
              <a:rPr lang="en-NZ" dirty="0">
                <a:latin typeface="Microsoft JhengHei" pitchFamily="34" charset="-120"/>
                <a:ea typeface="Microsoft JhengHei" pitchFamily="34" charset="-120"/>
              </a:rPr>
              <a:t>Schools Cloud Transformation Programme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28649" y="5255741"/>
            <a:ext cx="5025531" cy="968890"/>
          </a:xfrm>
        </p:spPr>
        <p:txBody>
          <a:bodyPr>
            <a:normAutofit fontScale="92500" lnSpcReduction="10000"/>
          </a:bodyPr>
          <a:lstStyle/>
          <a:p>
            <a:r>
              <a:rPr lang="en-NZ" dirty="0">
                <a:latin typeface="Microsoft JhengHei" pitchFamily="34" charset="-120"/>
                <a:ea typeface="Microsoft JhengHei" pitchFamily="34" charset="-120"/>
              </a:rPr>
              <a:t>Stuart Wakefield</a:t>
            </a:r>
          </a:p>
          <a:p>
            <a:r>
              <a:rPr lang="en-NZ" dirty="0">
                <a:latin typeface="Microsoft JhengHei" pitchFamily="34" charset="-120"/>
                <a:ea typeface="Microsoft JhengHei" pitchFamily="34" charset="-120"/>
              </a:rPr>
              <a:t>Chief Information Officer</a:t>
            </a:r>
          </a:p>
          <a:p>
            <a:r>
              <a:rPr lang="en-NZ" dirty="0">
                <a:latin typeface="Microsoft JhengHei" pitchFamily="34" charset="-120"/>
                <a:ea typeface="Microsoft JhengHei" pitchFamily="34" charset="-120"/>
              </a:rPr>
              <a:t>Ministry of Education</a:t>
            </a:r>
          </a:p>
        </p:txBody>
      </p:sp>
    </p:spTree>
    <p:extLst>
      <p:ext uri="{BB962C8B-B14F-4D97-AF65-F5344CB8AC3E}">
        <p14:creationId xmlns:p14="http://schemas.microsoft.com/office/powerpoint/2010/main" val="3612489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6817179" cy="1031874"/>
          </a:xfrm>
        </p:spPr>
        <p:txBody>
          <a:bodyPr/>
          <a:lstStyle/>
          <a:p>
            <a:r>
              <a:rPr lang="en-NZ" dirty="0"/>
              <a:t>Key Learnings - Support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10</a:t>
            </a:fld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300" y="1666875"/>
            <a:ext cx="8353425" cy="4557713"/>
          </a:xfrm>
        </p:spPr>
        <p:txBody>
          <a:bodyPr>
            <a:noAutofit/>
          </a:bodyPr>
          <a:lstStyle/>
          <a:p>
            <a:r>
              <a:rPr lang="en-NZ" sz="2400" dirty="0"/>
              <a:t>Staff need training before, and support during and after the migration</a:t>
            </a:r>
          </a:p>
          <a:p>
            <a:pPr>
              <a:spcAft>
                <a:spcPts val="600"/>
              </a:spcAft>
            </a:pPr>
            <a:r>
              <a:rPr lang="en-NZ" sz="2400" dirty="0"/>
              <a:t>Post migration support is key to helping staff navigate their way around the new environment and to explore and exploit new features</a:t>
            </a:r>
          </a:p>
          <a:p>
            <a:pPr>
              <a:spcAft>
                <a:spcPts val="600"/>
              </a:spcAft>
            </a:pPr>
            <a:r>
              <a:rPr lang="en-NZ" sz="2400" dirty="0"/>
              <a:t>Changes are likely to existing technical support arrangements with the new environment (working this out with your IT provider is a key step on the migration plan)</a:t>
            </a:r>
          </a:p>
          <a:p>
            <a:pPr>
              <a:spcAft>
                <a:spcPts val="600"/>
              </a:spcAft>
            </a:pPr>
            <a:r>
              <a:rPr lang="en-NZ" sz="2400" dirty="0"/>
              <a:t>Changing technology does not simply lead to a change in behaviour. It needs leadership, support, professional development and change management</a:t>
            </a:r>
          </a:p>
          <a:p>
            <a:pPr lvl="1">
              <a:spcAft>
                <a:spcPts val="600"/>
              </a:spcAft>
            </a:pPr>
            <a:endParaRPr lang="en-NZ" sz="2400" dirty="0"/>
          </a:p>
          <a:p>
            <a:endParaRPr lang="en-NZ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6720733" cy="1031874"/>
          </a:xfrm>
        </p:spPr>
        <p:txBody>
          <a:bodyPr>
            <a:normAutofit/>
          </a:bodyPr>
          <a:lstStyle/>
          <a:p>
            <a:r>
              <a:rPr lang="en-NZ" dirty="0"/>
              <a:t>Key Learnings - Benefits</a:t>
            </a:r>
            <a:endParaRPr lang="en-NZ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11</a:t>
            </a:fld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5"/>
          </p:nvPr>
        </p:nvSpPr>
        <p:spPr>
          <a:xfrm>
            <a:off x="690112" y="1889274"/>
            <a:ext cx="7596386" cy="406295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NZ" sz="2600" dirty="0"/>
              <a:t>Anywhere, anytime access for both staff and students </a:t>
            </a:r>
          </a:p>
          <a:p>
            <a:pPr>
              <a:spcAft>
                <a:spcPts val="600"/>
              </a:spcAft>
            </a:pPr>
            <a:r>
              <a:rPr lang="en-NZ" sz="2600" dirty="0"/>
              <a:t>Cost savings by moving to the cloud instead of replacing on-site servers, and lower support costs</a:t>
            </a:r>
          </a:p>
          <a:p>
            <a:pPr>
              <a:spcAft>
                <a:spcPts val="600"/>
              </a:spcAft>
            </a:pPr>
            <a:r>
              <a:rPr lang="en-NZ" sz="2600" dirty="0"/>
              <a:t>Better security and privacy</a:t>
            </a:r>
          </a:p>
          <a:p>
            <a:pPr marL="714375" lvl="1" indent="-352425">
              <a:tabLst>
                <a:tab pos="714375" algn="l"/>
              </a:tabLst>
            </a:pPr>
            <a:r>
              <a:rPr lang="en-NZ" sz="2400" dirty="0"/>
              <a:t>Better identity and access management</a:t>
            </a:r>
          </a:p>
          <a:p>
            <a:pPr marL="714375" lvl="1" indent="-352425">
              <a:tabLst>
                <a:tab pos="714375" algn="l"/>
              </a:tabLst>
            </a:pPr>
            <a:r>
              <a:rPr lang="en-NZ" sz="2400" dirty="0"/>
              <a:t>Security maintained by hosting provider</a:t>
            </a:r>
          </a:p>
          <a:p>
            <a:pPr marL="714375" lvl="1" indent="-352425">
              <a:tabLst>
                <a:tab pos="714375" algn="l"/>
              </a:tabLst>
            </a:pPr>
            <a:r>
              <a:rPr lang="en-NZ" sz="2400" dirty="0"/>
              <a:t>Disaster recovery / data loss prevention improved</a:t>
            </a:r>
          </a:p>
          <a:p>
            <a:pPr lvl="1">
              <a:spcAft>
                <a:spcPts val="600"/>
              </a:spcAft>
            </a:pPr>
            <a:endParaRPr lang="en-NZ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/>
              <a:t>Key questions </a:t>
            </a:r>
            <a:r>
              <a:rPr lang="en-NZ" dirty="0"/>
              <a:t>to ask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12</a:t>
            </a:fld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NZ" sz="2400" dirty="0"/>
              <a:t>Service Levels </a:t>
            </a:r>
          </a:p>
          <a:p>
            <a:pPr lvl="1"/>
            <a:r>
              <a:rPr lang="en-NZ" sz="2400" dirty="0"/>
              <a:t>Availability, performance</a:t>
            </a:r>
          </a:p>
          <a:p>
            <a:r>
              <a:rPr lang="en-NZ" sz="2400" dirty="0"/>
              <a:t>Data</a:t>
            </a:r>
          </a:p>
          <a:p>
            <a:pPr lvl="1"/>
            <a:r>
              <a:rPr lang="en-NZ" sz="2400" dirty="0"/>
              <a:t>who owns the data, where is it hosted</a:t>
            </a:r>
          </a:p>
          <a:p>
            <a:r>
              <a:rPr lang="en-NZ" sz="2400" dirty="0"/>
              <a:t>Contract</a:t>
            </a:r>
          </a:p>
          <a:p>
            <a:pPr lvl="1"/>
            <a:r>
              <a:rPr lang="en-NZ" sz="2400" dirty="0"/>
              <a:t>minimum contract term, rights on termination</a:t>
            </a:r>
          </a:p>
          <a:p>
            <a:pPr lvl="1"/>
            <a:r>
              <a:rPr lang="en-NZ" sz="2400" dirty="0"/>
              <a:t>Billing arrangements &amp; price certainty</a:t>
            </a:r>
          </a:p>
          <a:p>
            <a:r>
              <a:rPr lang="en-NZ" sz="2400" dirty="0"/>
              <a:t>Security &amp; Risk</a:t>
            </a:r>
          </a:p>
          <a:p>
            <a:pPr lvl="1"/>
            <a:r>
              <a:rPr lang="en-NZ" sz="2400" dirty="0"/>
              <a:t>what is provided &amp; how is it assured</a:t>
            </a:r>
          </a:p>
          <a:p>
            <a:r>
              <a:rPr lang="en-NZ" sz="2400" dirty="0"/>
              <a:t>Migration Assistance</a:t>
            </a:r>
          </a:p>
          <a:p>
            <a:endParaRPr lang="en-NZ" sz="2400" dirty="0"/>
          </a:p>
          <a:p>
            <a:endParaRPr lang="en-NZ" sz="2400" dirty="0"/>
          </a:p>
          <a:p>
            <a:endParaRPr lang="en-NZ" sz="2400" dirty="0"/>
          </a:p>
          <a:p>
            <a:endParaRPr lang="en-NZ" sz="2400" dirty="0"/>
          </a:p>
          <a:p>
            <a:endParaRPr lang="en-NZ" sz="2400" dirty="0"/>
          </a:p>
          <a:p>
            <a:endParaRPr lang="en-NZ" sz="2400" dirty="0"/>
          </a:p>
          <a:p>
            <a:endParaRPr lang="en-NZ" dirty="0"/>
          </a:p>
          <a:p>
            <a:endParaRPr lang="en-N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Additional Resources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13</a:t>
            </a:fld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NZ" sz="2800" dirty="0"/>
              <a:t>For IT providers:</a:t>
            </a:r>
          </a:p>
          <a:p>
            <a:pPr lvl="1"/>
            <a:r>
              <a:rPr lang="en-NZ" sz="2400" dirty="0"/>
              <a:t>Playbook</a:t>
            </a:r>
          </a:p>
          <a:p>
            <a:pPr lvl="1"/>
            <a:r>
              <a:rPr lang="en-NZ" sz="2400" dirty="0"/>
              <a:t>“START” tool</a:t>
            </a:r>
          </a:p>
          <a:p>
            <a:pPr lvl="1"/>
            <a:r>
              <a:rPr lang="en-NZ" sz="2400" u="sng" dirty="0">
                <a:hlinkClick r:id="rId2"/>
              </a:rPr>
              <a:t>http://services.education.govt.nz/cloud/resources/</a:t>
            </a:r>
            <a:endParaRPr lang="en-NZ" sz="2400" u="sng" dirty="0"/>
          </a:p>
          <a:p>
            <a:pPr lvl="1">
              <a:buNone/>
            </a:pPr>
            <a:endParaRPr lang="en-NZ" sz="2400" u="sng" dirty="0"/>
          </a:p>
          <a:p>
            <a:pPr>
              <a:buNone/>
            </a:pPr>
            <a:r>
              <a:rPr lang="en-NZ" sz="2400" dirty="0"/>
              <a:t>For Schools:</a:t>
            </a:r>
          </a:p>
          <a:p>
            <a:pPr lvl="1"/>
            <a:r>
              <a:rPr lang="en-NZ" sz="2400" dirty="0"/>
              <a:t>Contact your existing IT provider or </a:t>
            </a:r>
            <a:r>
              <a:rPr lang="en-NZ" sz="2400" dirty="0" err="1"/>
              <a:t>inhouse</a:t>
            </a:r>
            <a:r>
              <a:rPr lang="en-NZ" sz="2400" dirty="0"/>
              <a:t> team</a:t>
            </a:r>
          </a:p>
          <a:p>
            <a:pPr lvl="1"/>
            <a:r>
              <a:rPr lang="en-NZ" sz="2400" dirty="0"/>
              <a:t>Cloud Programme (pilot group)</a:t>
            </a:r>
          </a:p>
          <a:p>
            <a:pPr lvl="1"/>
            <a:r>
              <a:rPr lang="en-NZ" sz="2400" dirty="0"/>
              <a:t>Connected Learning Advisory service</a:t>
            </a:r>
          </a:p>
          <a:p>
            <a:pPr lvl="1"/>
            <a:r>
              <a:rPr lang="en-NZ" sz="2400" dirty="0"/>
              <a:t>Local Ministry team</a:t>
            </a:r>
          </a:p>
          <a:p>
            <a:endParaRPr lang="en-N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554" y="1110847"/>
            <a:ext cx="8232321" cy="558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6763922" cy="1031874"/>
          </a:xfrm>
        </p:spPr>
        <p:txBody>
          <a:bodyPr>
            <a:normAutofit/>
          </a:bodyPr>
          <a:lstStyle/>
          <a:p>
            <a:r>
              <a:rPr lang="en-NZ" dirty="0"/>
              <a:t>Student Info Sharing (SISI)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14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59734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6763922" cy="1031874"/>
          </a:xfrm>
        </p:spPr>
        <p:txBody>
          <a:bodyPr>
            <a:normAutofit/>
          </a:bodyPr>
          <a:lstStyle/>
          <a:p>
            <a:r>
              <a:rPr lang="en-NZ" dirty="0"/>
              <a:t>SISI - Interoperability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15</a:t>
            </a:fld>
            <a:endParaRPr lang="en-NZ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150" y="1143849"/>
            <a:ext cx="7960472" cy="54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9734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6763922" cy="1031874"/>
          </a:xfrm>
        </p:spPr>
        <p:txBody>
          <a:bodyPr>
            <a:normAutofit fontScale="90000"/>
          </a:bodyPr>
          <a:lstStyle/>
          <a:p>
            <a:r>
              <a:rPr lang="en-NZ" dirty="0"/>
              <a:t>Identity &amp; Access Management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16</a:t>
            </a:fld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 fontAlgn="ctr">
              <a:buFont typeface="+mj-lt"/>
              <a:buAutoNum type="arabicPeriod"/>
            </a:pPr>
            <a:r>
              <a:rPr lang="en-NZ" dirty="0">
                <a:solidFill>
                  <a:schemeClr val="tx2"/>
                </a:solidFill>
              </a:rPr>
              <a:t>Establish an individuals identity reliably at point of first contact</a:t>
            </a:r>
          </a:p>
          <a:p>
            <a:pPr lvl="1" fontAlgn="ctr"/>
            <a:r>
              <a:rPr lang="en-NZ" sz="1800" i="1" dirty="0">
                <a:solidFill>
                  <a:schemeClr val="accent6"/>
                </a:solidFill>
              </a:rPr>
              <a:t>eg: at time of enrolment or employment</a:t>
            </a:r>
          </a:p>
          <a:p>
            <a:pPr marL="457200" indent="-457200" fontAlgn="ctr">
              <a:buFont typeface="+mj-lt"/>
              <a:buAutoNum type="arabicPeriod"/>
            </a:pPr>
            <a:r>
              <a:rPr lang="en-NZ" dirty="0">
                <a:solidFill>
                  <a:schemeClr val="tx2"/>
                </a:solidFill>
              </a:rPr>
              <a:t>Match to government’s authoritative identity records &amp; maintain this linkage to survive underlying changes in identity </a:t>
            </a:r>
          </a:p>
          <a:p>
            <a:pPr lvl="1" fontAlgn="ctr"/>
            <a:r>
              <a:rPr lang="en-NZ" sz="1800" i="1" dirty="0">
                <a:solidFill>
                  <a:schemeClr val="accent6"/>
                </a:solidFill>
              </a:rPr>
              <a:t>eg: registers held by DIA</a:t>
            </a:r>
          </a:p>
          <a:p>
            <a:pPr marL="457200" indent="-457200" fontAlgn="ctr">
              <a:buFont typeface="+mj-lt"/>
              <a:buAutoNum type="arabicPeriod"/>
            </a:pPr>
            <a:r>
              <a:rPr lang="en-NZ" dirty="0">
                <a:solidFill>
                  <a:schemeClr val="tx2"/>
                </a:solidFill>
              </a:rPr>
              <a:t>Enable all users to only need a single logon credential in order to access systems and services they require</a:t>
            </a:r>
          </a:p>
          <a:p>
            <a:pPr lvl="1" fontAlgn="ctr"/>
            <a:r>
              <a:rPr lang="en-NZ" sz="1800" i="1" dirty="0">
                <a:solidFill>
                  <a:schemeClr val="accent6"/>
                </a:solidFill>
              </a:rPr>
              <a:t>ie: use your primary logon to access everything</a:t>
            </a:r>
          </a:p>
          <a:p>
            <a:pPr marL="457200" indent="-457200" fontAlgn="ctr">
              <a:buFont typeface="+mj-lt"/>
              <a:buAutoNum type="arabicPeriod"/>
            </a:pPr>
            <a:r>
              <a:rPr lang="en-NZ" dirty="0">
                <a:solidFill>
                  <a:schemeClr val="tx2"/>
                </a:solidFill>
              </a:rPr>
              <a:t>Leverage existing IAM systems to the maximum extent possible</a:t>
            </a:r>
          </a:p>
          <a:p>
            <a:pPr lvl="1" fontAlgn="ctr"/>
            <a:r>
              <a:rPr lang="en-NZ" sz="1800" i="1" dirty="0">
                <a:solidFill>
                  <a:schemeClr val="accent6"/>
                </a:solidFill>
              </a:rPr>
              <a:t>eg: Google, Microsoft, </a:t>
            </a:r>
            <a:r>
              <a:rPr lang="en-NZ" sz="1800" i="1" dirty="0" err="1">
                <a:solidFill>
                  <a:schemeClr val="accent6"/>
                </a:solidFill>
              </a:rPr>
              <a:t>RealMe</a:t>
            </a:r>
            <a:r>
              <a:rPr lang="en-NZ" sz="1800" i="1" dirty="0">
                <a:solidFill>
                  <a:schemeClr val="accent6"/>
                </a:solidFill>
              </a:rPr>
              <a:t> , Tahi</a:t>
            </a:r>
          </a:p>
          <a:p>
            <a:pPr marL="457200" indent="-457200" fontAlgn="ctr">
              <a:buFont typeface="+mj-lt"/>
              <a:buAutoNum type="arabicPeriod"/>
            </a:pPr>
            <a:r>
              <a:rPr lang="en-NZ" dirty="0">
                <a:solidFill>
                  <a:schemeClr val="tx2"/>
                </a:solidFill>
              </a:rPr>
              <a:t>Take an active risk management approach</a:t>
            </a:r>
          </a:p>
          <a:p>
            <a:pPr lvl="1" fontAlgn="ctr"/>
            <a:r>
              <a:rPr lang="en-NZ" sz="1800" i="1" dirty="0">
                <a:solidFill>
                  <a:schemeClr val="accent6"/>
                </a:solidFill>
              </a:rPr>
              <a:t>eg: introduction of biometrics when needed</a:t>
            </a:r>
          </a:p>
        </p:txBody>
      </p:sp>
    </p:spTree>
    <p:extLst>
      <p:ext uri="{BB962C8B-B14F-4D97-AF65-F5344CB8AC3E}">
        <p14:creationId xmlns:p14="http://schemas.microsoft.com/office/powerpoint/2010/main" val="2059734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IAM Approach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17</a:t>
            </a:fld>
            <a:endParaRPr lang="en-NZ" dirty="0"/>
          </a:p>
        </p:txBody>
      </p:sp>
      <p:sp>
        <p:nvSpPr>
          <p:cNvPr id="5" name="Rectangle 4"/>
          <p:cNvSpPr/>
          <p:nvPr/>
        </p:nvSpPr>
        <p:spPr>
          <a:xfrm>
            <a:off x="3599753" y="4870274"/>
            <a:ext cx="2224877" cy="1080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>
                <a:latin typeface="+mj-lt"/>
              </a:rPr>
              <a:t>Identity Data</a:t>
            </a:r>
          </a:p>
        </p:txBody>
      </p:sp>
      <p:sp>
        <p:nvSpPr>
          <p:cNvPr id="6" name="Rectangle 5"/>
          <p:cNvSpPr/>
          <p:nvPr/>
        </p:nvSpPr>
        <p:spPr>
          <a:xfrm>
            <a:off x="3599753" y="1717143"/>
            <a:ext cx="2224877" cy="1080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>
                <a:latin typeface="+mj-lt"/>
              </a:rPr>
              <a:t>Logon Credentials</a:t>
            </a:r>
          </a:p>
        </p:txBody>
      </p:sp>
      <p:sp>
        <p:nvSpPr>
          <p:cNvPr id="7" name="Rectangle 6"/>
          <p:cNvSpPr/>
          <p:nvPr/>
        </p:nvSpPr>
        <p:spPr>
          <a:xfrm>
            <a:off x="3599753" y="3267222"/>
            <a:ext cx="2224877" cy="1080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>
                <a:latin typeface="+mj-lt"/>
              </a:rPr>
              <a:t>Roles &amp; Relationships</a:t>
            </a:r>
          </a:p>
        </p:txBody>
      </p:sp>
      <p:sp>
        <p:nvSpPr>
          <p:cNvPr id="29698" name="AutoShape 2" descr="Image result for department of internal affairs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29700" name="AutoShape 4" descr="Image result for department of internal affairs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29702" name="AutoShape 6" descr="data:image/png;base64,iVBORw0KGgoAAAANSUhEUgAAAOAAAAAsCAMAAABL2UQcAAABPlBMVEX///8cHBkAAAAVFRFFRUMLCwV4eHfkowAaGhcYGBUREQ3npQD29vb09PT6+vrv7+/Ozs7f398hIR4/Pz3Z2dlOTkyysrFgYF7CwsE1NTLo6OjgoAAVGBnHnULT09O8vLyMjIwoKCWTk5EOFRmBgX+srKtXV1cADRrimwCioqGkdwrTlwO4hQiRkZHHx8dtbW3apDmFYg9wVBFYRBKQaQ20ggiccgszKhdGNxU+QUR4WA8AEBlnZ2WOeUyphDxKNgBvZlO1hR+QgmmmgzuhjGRlUy+zizpaU0SieiQaHyF3cGOjhUtGQzwAARpSRy9OPRSjbgAWCwDHjwVYOAAhIhZfVUCCdFaVdTOvj06CZzDQnTkdGw+tkmCOdUOPaxx6Xh9BPDI5MBRPRzV1ZUMpLC+8mEhMKgB1YDI6KgBoThNiLbqFAAAKKElEQVRoge2Ye1fbRhbAR6O3rPfDsmRhSdaDyjZ2DMYQ2+nSpoEl0LLLQkKTpg0N2a2//xfYOyNIAnX7R9vTkHNyDweNZkbj+9O9c+8dIfRZPsv9l5FwX2XhEaHNH9ZALnLSvKBNQXj6ljS+8RfQJK21r0uK8nV9M3oHiPn7KgrLsjLDsDyP2WlbFBvbL0HZlz1oij2+1xAbX0ywczF5OYBme/aQe74J43jZh9v+f98DMvdYbDsNgpRhpGgsEsLdjIl2pqTZW5422pvZ8VG7Pd1sN/rL9SIZtMeMxGQwIoqnnwgg8B0fpzIjZYRQHBDCs3GDwG4NZvPoezBnu7ccbGWc+7TfaI8jINwFG37xaQAyNvAd7AUSEG72gbB/AoTrY+Kwg905WHZKYc8ynHR+Ir2TKGKyy9NPBpCxgW/v2c/gevN6c21F0uv5DGAbp1uZHXw7rWGxFS4o7HQnS68utz8ZQCk92Hv26NETiWGyLUp4OfvyONskWKfR5OiYnZDmGKLmNeHk8qtnVzv/WgkoYSz/tfphzP7JFaQUAI8uvv8WbAiEjc1ZW7w4yE4gcC6nYvvCgfjTOH1iAYrATohdtxsPnl3hVYBSWhXBX0ooVRb3pwmjNxdv1/rTM7K5tpcTsJL4PJ3vbi97xGBvovWT0ycdIBkGsDu3TyCGNk6/WwkoB53QYWWFMkpwkRUqoCJLG6QXEhRV+d006Wb2h9drwTFq1j9weyHyDHtNTnLd+2XJwvztdyJlr9YetMXeDhDuEL4GbV5uA2l7OgfL/twCEGPBM9K8duPN6DcATcthuYVDSFI/UDifSqmkHm0oUlrmSe5hiZG9RVBPS0FbKfCp6eHW+YCQ5VwU0gG7pAswbL0QhEW79Ogcu+TIY3kicJhw42AkcPxtQvtHkg0gVu70aA5krg6zywHhm7BBxkomcOh5lM4zGojaW4erXZQCKlxHB9VZz8hxoau6qupdDH1wLTAvGJ2hpbdsifVClyPTtBI45TQckoXgqeQD5fhEM1ECA7ITkgVijGO4qiEnS0xhEO+VHbew+Vw3TUsnS+CmGoZqcTv0SQyJJOIpQ6KIOJWOv5xGJJu3xxl3MU1dwpHjg7ezkzrQzvfWVlYytQX5FjI8Xin1nFewbIBSPMtZTQzC8ALyMF6gCsvBEIWpwnq6D4D8SFXJlfXULv5wvThAJphYdrSKLoBbBrnKZDvAKgTQato4QSXGOYJfHIGm2Mtvm5CR1mc0bC63IZfPj982IM9DJbNcP7hoiNOFhjQBn78F4HEfUsb6sxeNlWmiBlSGYeh6mACCZQCQuBoB5CUCWCpKWgOCJQOeAkr2cKg2fwWo+HqCXW3EE8ACS+CBAGjLxBP5PHRVXroGzJGvYB9+kc+RgBVWYe7K+qxPCrDl9iyLzmly3+xtrkf/I9w9YSgo9nPixpMZlHOHj3+jkrkBNBdqJ/VuAbrWRrcbSAQQp0NwLphbCKjJUEB+ZJRFWCp3AHFhcaB7xdaAsmQTwJSVbRgLm8RY7wFxYBqpLKeaHperklW0SQm31qW6MBUHJxnvHNRBJ8ikaGebOG2PyZjsZPD7FuxgQTXvABpDsyCAqqqhDgRAAgh6NUudhJ44lj0CcgtQwqgzGiUI1pQdQ9c0ZEu4hTRN3+DBpznshrJ0AwjLtkjUUoLKQK30V4SRnZENJrZPIiaY1w77S2mhnFbhg8vITjOa53tn2dnhzupK5j0g/KKp3nVRTF1U8Fqax5O5TUbpIlPzFcVHZlUZIcfeAoSdZYGESOABsBlwEJTAgh7H2bLsqt3KhE13Ayh4Q8vnSfLAbJfuzlt7MPruAFJfXclM1g7mYM729lOdZPdxnxZovaNjWraJk92vHl0xKyuZ94ASn6Bf7cE6yJTYcS2Pp4BsWiADdk8rrIoqhgcAMIF5dAtJimU5jhNAhMQ0yJDEB4CMwkrEcYuiMoap8s5FOStM4Q1hHmMU34mi2WztERCSJD6btBtrB9kW8IWgfjji4bR0Ckm/f3QcjduwNweNB4+C30n0iulicK8KUUCtVQOGRVHEEk+igeIg01GCTpORWDvWfT6AVKDwqathAHSLorkghBAQEyzLMBEBxnXkx0PNhqNBappYUXAXIsp1FF0oELc7No7NPHfRiL/D1xbXvjmwIyhfaHH9z8PsH3ukOrNKLEVbUJ5BZ/tJxox7J6fQfLC6kpHSbhXIbJd4mcTkNDwWJK/JQRW3Wq0KK34MyYsvhznMzck7wRXEkQKmg3VbjuIUMHFIczuftNg6XsYLPmgKVGc+KQCQLZseyZ5BnEtBlduwrMcyuGzlsHRoNYNbBpSiH0n6ewzpJpNoedbLIvAgUL7DsXAAXN8lSbE/yyCd7IrEjZfzlYCMxJNigsd1W6GBguolYypgFhrgFOiV+PotQwd9ijwnX0+sQ8R1N1yVm3VuOtm6BpfJOmREofdkWeX98zdK2W9e9OvyLKrLs956kIL1wT9Lee8nmZ4yxP7m4euMIYdGyPSHq130Xopknz+6WOv3GODbqcszmTua/Fujx4e9/fZkh5TX7WV2sF9XMpBK9vb/88kA2uQ8ePE9nCWiM3Kmb48j50js5cRB8fka7MjJFjEa8MHYDALOLlRqq/PgvZTXHhCew06LqHnaUL6ci+LMghSx4M/qD1Bb2yfz9DnNEZuDnexw/9P5JsOk5KPMa9iUECvpQWidYeaT/ixOQjeQI6auZC7nsD/JSUOEPA/NwYeA7H0WGQhfQ03Pzpf0m9OSfCxllfHpk1+ejuBIms4n11/bsvRlXcm8VKL0w28yKXfPxaP/zx+AvHjzsO57+OrF2v4Bx736wX/4iozsHz/+pnz4mDS/PN7/2uO+Qp/ls/z1orXU2x2hqd801ab1d6vzx6RVlp4/qpVVu75X+hvvqEIB+i3B58qySTvMRLsZM8rW363qH5PQTQLX1RE1jeV6uQtQuk7+alFdFxedEN306ORPh1OL+W6NdwN1647ZP7pUJZDlQq0vMZWejBK1kyRhuFEbLALmobAYomGBwkSLK3XDMPyuUEH1MsrhlFskAgwYxga8h6bg3zPC7gLpQmvUpTdcjPSy2RzpQ0XQLL8GZEJkcq7fQU04M8MRM9fL0AhGsYNUzvRb6MorMAq9MPQslOQm/r1f+wiyIaCOlwsGvXFMVHgozlGREPPQPi1VoV/3LVRUyF0goQoXBMZyUOwkYOXADG04CoZhGaLIsNKPCLNKkgQNwXC1BMQGqNpA3QQCUE77rACpqQ4WQt0muCq4sZmTW9NDFUc+gl513BQAtaGvuQ4a3jfAvItMp5nQPagyBupyG06F8gShogbsBAC+MVJClAMgl9sjoQWuGsYeagatDQsplhkh18n9hWbgbhl9TJoVEoMRYqE2oQ5xw8jjYYxaQyCrO8OCGNMkn9dcZCRmKHRgVlO3oL/K4cVUalghvajCroq61bD7MWk+y2f5E/J/R4Nh+DlUJ4sAAAAASUVORK5CYII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29704" name="Picture 8" descr="https://upload.wikimedia.org/wikipedia/en/thumb/2/2b/DIANZ-logo.svg/280px-DIANZ-logo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0561" y="5533859"/>
            <a:ext cx="2667000" cy="533400"/>
          </a:xfrm>
          <a:prstGeom prst="rect">
            <a:avLst/>
          </a:prstGeom>
          <a:noFill/>
        </p:spPr>
      </p:pic>
      <p:pic>
        <p:nvPicPr>
          <p:cNvPr id="29706" name="Picture 10" descr="http://www.workingin-newzealand.com/images/vadmin/logos/immigration-new-zealand-partn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7930" y="4668831"/>
            <a:ext cx="2357925" cy="788231"/>
          </a:xfrm>
          <a:prstGeom prst="rect">
            <a:avLst/>
          </a:prstGeom>
          <a:noFill/>
        </p:spPr>
      </p:pic>
      <p:pic>
        <p:nvPicPr>
          <p:cNvPr id="29708" name="Picture 12" descr="https://educationcouncil.org.nz/sites/all/themes/education_council/images/educanz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304" y="4003030"/>
            <a:ext cx="1890449" cy="592863"/>
          </a:xfrm>
          <a:prstGeom prst="rect">
            <a:avLst/>
          </a:prstGeom>
          <a:noFill/>
        </p:spPr>
      </p:pic>
      <p:pic>
        <p:nvPicPr>
          <p:cNvPr id="29710" name="Picture 14" descr="Ministry of Educ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7273" y="3096506"/>
            <a:ext cx="1892368" cy="906524"/>
          </a:xfrm>
          <a:prstGeom prst="rect">
            <a:avLst/>
          </a:prstGeom>
          <a:noFill/>
        </p:spPr>
      </p:pic>
      <p:sp>
        <p:nvSpPr>
          <p:cNvPr id="29714" name="AutoShape 18" descr="Image result for google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29716" name="AutoShape 20" descr="Image result for google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29718" name="Picture 22" descr="http://cdn2.mhpbooks.com/2016/02/goog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48250" y="1518297"/>
            <a:ext cx="1812497" cy="1019531"/>
          </a:xfrm>
          <a:prstGeom prst="rect">
            <a:avLst/>
          </a:prstGeom>
          <a:noFill/>
        </p:spPr>
      </p:pic>
      <p:pic>
        <p:nvPicPr>
          <p:cNvPr id="29720" name="Picture 24" descr="https://assets.onestore.ms/cdnfiles/onestorerolling-1604-13000/shell/v3/images/logo/microsof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7165" y="2323261"/>
            <a:ext cx="1696362" cy="361263"/>
          </a:xfrm>
          <a:prstGeom prst="rect">
            <a:avLst/>
          </a:prstGeom>
          <a:noFill/>
        </p:spPr>
      </p:pic>
      <p:pic>
        <p:nvPicPr>
          <p:cNvPr id="29722" name="Picture 26" descr="https://www.realme.govt.nz/static/images/realme-200x2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90733" y="2152429"/>
            <a:ext cx="764767" cy="764767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51745" y="3056148"/>
            <a:ext cx="2973023" cy="3300643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Rectangle 24"/>
          <p:cNvSpPr/>
          <p:nvPr/>
        </p:nvSpPr>
        <p:spPr>
          <a:xfrm>
            <a:off x="3556254" y="6007094"/>
            <a:ext cx="24320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1600" dirty="0">
                <a:solidFill>
                  <a:srgbClr val="FF0000"/>
                </a:solidFill>
                <a:latin typeface="+mj-lt"/>
              </a:rPr>
              <a:t>shared platform with DIA</a:t>
            </a:r>
            <a:endParaRPr lang="en-NZ" sz="1600" dirty="0">
              <a:latin typeface="+mj-lt"/>
            </a:endParaRPr>
          </a:p>
        </p:txBody>
      </p:sp>
      <p:pic>
        <p:nvPicPr>
          <p:cNvPr id="29727" name="Picture 31" descr="https://tuakiri.ac.nz/confluence/download/attachments/131074/global.logo?version=13&amp;modificationDate=1380109065000&amp;api=v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66786" y="1702395"/>
            <a:ext cx="1608757" cy="611595"/>
          </a:xfrm>
          <a:prstGeom prst="rect">
            <a:avLst/>
          </a:prstGeom>
          <a:noFill/>
        </p:spPr>
      </p:pic>
      <p:grpSp>
        <p:nvGrpSpPr>
          <p:cNvPr id="4" name="Group 26"/>
          <p:cNvGrpSpPr/>
          <p:nvPr/>
        </p:nvGrpSpPr>
        <p:grpSpPr>
          <a:xfrm>
            <a:off x="1374348" y="1247735"/>
            <a:ext cx="1719071" cy="1832459"/>
            <a:chOff x="4476001" y="3840929"/>
            <a:chExt cx="2735677" cy="3032571"/>
          </a:xfrm>
        </p:grpSpPr>
        <p:grpSp>
          <p:nvGrpSpPr>
            <p:cNvPr id="8" name="Group 252"/>
            <p:cNvGrpSpPr/>
            <p:nvPr/>
          </p:nvGrpSpPr>
          <p:grpSpPr>
            <a:xfrm>
              <a:off x="4476001" y="3840929"/>
              <a:ext cx="2735677" cy="3032571"/>
              <a:chOff x="4476001" y="3840929"/>
              <a:chExt cx="2735677" cy="3032571"/>
            </a:xfrm>
          </p:grpSpPr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>
                <a:off x="4534673" y="4117822"/>
                <a:ext cx="2626954" cy="2626956"/>
              </a:xfrm>
              <a:prstGeom prst="ellipse">
                <a:avLst/>
              </a:prstGeom>
              <a:solidFill>
                <a:srgbClr val="EE8E00">
                  <a:alpha val="30000"/>
                </a:srgb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Oval 160"/>
              <p:cNvSpPr/>
              <p:nvPr/>
            </p:nvSpPr>
            <p:spPr>
              <a:xfrm>
                <a:off x="4476001" y="3840929"/>
                <a:ext cx="2735677" cy="3032571"/>
              </a:xfrm>
              <a:custGeom>
                <a:avLst/>
                <a:gdLst/>
                <a:ahLst/>
                <a:cxnLst/>
                <a:rect l="l" t="t" r="r" b="b"/>
                <a:pathLst>
                  <a:path w="3628576" h="4022372">
                    <a:moveTo>
                      <a:pt x="1816302" y="578083"/>
                    </a:moveTo>
                    <a:cubicBezTo>
                      <a:pt x="972817" y="578083"/>
                      <a:pt x="289037" y="1261862"/>
                      <a:pt x="289037" y="2105347"/>
                    </a:cubicBezTo>
                    <a:cubicBezTo>
                      <a:pt x="289037" y="2948832"/>
                      <a:pt x="972817" y="3632611"/>
                      <a:pt x="1816302" y="3632611"/>
                    </a:cubicBezTo>
                    <a:cubicBezTo>
                      <a:pt x="2659787" y="3632611"/>
                      <a:pt x="3343567" y="2948832"/>
                      <a:pt x="3343567" y="2105347"/>
                    </a:cubicBezTo>
                    <a:cubicBezTo>
                      <a:pt x="3343567" y="1261862"/>
                      <a:pt x="2659787" y="578083"/>
                      <a:pt x="1816302" y="578083"/>
                    </a:cubicBezTo>
                    <a:close/>
                    <a:moveTo>
                      <a:pt x="1715838" y="0"/>
                    </a:moveTo>
                    <a:cubicBezTo>
                      <a:pt x="1791665" y="188033"/>
                      <a:pt x="1857001" y="376942"/>
                      <a:pt x="1915011" y="566763"/>
                    </a:cubicBezTo>
                    <a:cubicBezTo>
                      <a:pt x="2055967" y="574781"/>
                      <a:pt x="2191594" y="603068"/>
                      <a:pt x="2318875" y="649732"/>
                    </a:cubicBezTo>
                    <a:lnTo>
                      <a:pt x="2559691" y="126578"/>
                    </a:lnTo>
                    <a:lnTo>
                      <a:pt x="2360337" y="663612"/>
                    </a:lnTo>
                    <a:cubicBezTo>
                      <a:pt x="2433338" y="689170"/>
                      <a:pt x="2503037" y="721868"/>
                      <a:pt x="2569648" y="759433"/>
                    </a:cubicBezTo>
                    <a:lnTo>
                      <a:pt x="3009748" y="225027"/>
                    </a:lnTo>
                    <a:lnTo>
                      <a:pt x="2611927" y="785118"/>
                    </a:lnTo>
                    <a:cubicBezTo>
                      <a:pt x="2772871" y="881350"/>
                      <a:pt x="2914680" y="1006133"/>
                      <a:pt x="3029268" y="1153219"/>
                    </a:cubicBezTo>
                    <a:lnTo>
                      <a:pt x="3269236" y="1001842"/>
                    </a:lnTo>
                    <a:lnTo>
                      <a:pt x="3038252" y="1165241"/>
                    </a:lnTo>
                    <a:cubicBezTo>
                      <a:pt x="3138697" y="1293344"/>
                      <a:pt x="3217824" y="1438623"/>
                      <a:pt x="3271765" y="1595746"/>
                    </a:cubicBezTo>
                    <a:cubicBezTo>
                      <a:pt x="3390624" y="1586268"/>
                      <a:pt x="3509601" y="1584007"/>
                      <a:pt x="3628576" y="1589256"/>
                    </a:cubicBezTo>
                    <a:cubicBezTo>
                      <a:pt x="3526014" y="1646901"/>
                      <a:pt x="3422176" y="1698167"/>
                      <a:pt x="3316693" y="1743127"/>
                    </a:cubicBezTo>
                    <a:cubicBezTo>
                      <a:pt x="3345008" y="1851043"/>
                      <a:pt x="3360117" y="1963877"/>
                      <a:pt x="3360780" y="2079899"/>
                    </a:cubicBezTo>
                    <a:lnTo>
                      <a:pt x="3558253" y="2095571"/>
                    </a:lnTo>
                    <a:lnTo>
                      <a:pt x="3361467" y="2091133"/>
                    </a:lnTo>
                    <a:cubicBezTo>
                      <a:pt x="3362564" y="2097284"/>
                      <a:pt x="3362599" y="2103456"/>
                      <a:pt x="3362599" y="2109636"/>
                    </a:cubicBezTo>
                    <a:cubicBezTo>
                      <a:pt x="3362599" y="2187809"/>
                      <a:pt x="3356802" y="2264627"/>
                      <a:pt x="3343744" y="2339402"/>
                    </a:cubicBezTo>
                    <a:lnTo>
                      <a:pt x="3558254" y="2376856"/>
                    </a:lnTo>
                    <a:lnTo>
                      <a:pt x="3339251" y="2369407"/>
                    </a:lnTo>
                    <a:cubicBezTo>
                      <a:pt x="3317089" y="2504388"/>
                      <a:pt x="3277166" y="2633369"/>
                      <a:pt x="3221000" y="2753489"/>
                    </a:cubicBezTo>
                    <a:lnTo>
                      <a:pt x="3474104" y="2899576"/>
                    </a:lnTo>
                    <a:lnTo>
                      <a:pt x="3214712" y="2767017"/>
                    </a:lnTo>
                    <a:cubicBezTo>
                      <a:pt x="3142497" y="2923385"/>
                      <a:pt x="3043666" y="3064924"/>
                      <a:pt x="2924712" y="3186812"/>
                    </a:cubicBezTo>
                    <a:cubicBezTo>
                      <a:pt x="3056286" y="3341814"/>
                      <a:pt x="3179922" y="3506017"/>
                      <a:pt x="3291033" y="3684831"/>
                    </a:cubicBezTo>
                    <a:cubicBezTo>
                      <a:pt x="3114258" y="3564021"/>
                      <a:pt x="2952819" y="3435542"/>
                      <a:pt x="2801008" y="3302159"/>
                    </a:cubicBezTo>
                    <a:cubicBezTo>
                      <a:pt x="2738560" y="3353850"/>
                      <a:pt x="2671981" y="3400724"/>
                      <a:pt x="2601517" y="3441665"/>
                    </a:cubicBezTo>
                    <a:lnTo>
                      <a:pt x="2784019" y="3789140"/>
                    </a:lnTo>
                    <a:lnTo>
                      <a:pt x="2585553" y="3451648"/>
                    </a:lnTo>
                    <a:cubicBezTo>
                      <a:pt x="2358837" y="3582126"/>
                      <a:pt x="2095894" y="3656703"/>
                      <a:pt x="1815532" y="3656703"/>
                    </a:cubicBezTo>
                    <a:cubicBezTo>
                      <a:pt x="1722765" y="3656703"/>
                      <a:pt x="1631906" y="3648538"/>
                      <a:pt x="1544146" y="3630090"/>
                    </a:cubicBezTo>
                    <a:lnTo>
                      <a:pt x="1468542" y="3983227"/>
                    </a:lnTo>
                    <a:lnTo>
                      <a:pt x="1527899" y="3627089"/>
                    </a:lnTo>
                    <a:cubicBezTo>
                      <a:pt x="1377118" y="3601449"/>
                      <a:pt x="1234610" y="3551159"/>
                      <a:pt x="1103365" y="3482148"/>
                    </a:cubicBezTo>
                    <a:lnTo>
                      <a:pt x="829790" y="4022372"/>
                    </a:lnTo>
                    <a:lnTo>
                      <a:pt x="1071787" y="3466140"/>
                    </a:lnTo>
                    <a:cubicBezTo>
                      <a:pt x="909037" y="3376850"/>
                      <a:pt x="764125" y="3259114"/>
                      <a:pt x="645756" y="3117870"/>
                    </a:cubicBezTo>
                    <a:cubicBezTo>
                      <a:pt x="514928" y="3192523"/>
                      <a:pt x="380132" y="3256686"/>
                      <a:pt x="239094" y="3304202"/>
                    </a:cubicBezTo>
                    <a:cubicBezTo>
                      <a:pt x="319826" y="3170328"/>
                      <a:pt x="414586" y="3053822"/>
                      <a:pt x="518208" y="2948268"/>
                    </a:cubicBezTo>
                    <a:cubicBezTo>
                      <a:pt x="431756" y="2817285"/>
                      <a:pt x="365401" y="2672100"/>
                      <a:pt x="323788" y="2516770"/>
                    </a:cubicBezTo>
                    <a:lnTo>
                      <a:pt x="0" y="2615948"/>
                    </a:lnTo>
                    <a:lnTo>
                      <a:pt x="318556" y="2496862"/>
                    </a:lnTo>
                    <a:cubicBezTo>
                      <a:pt x="285461" y="2373360"/>
                      <a:pt x="268464" y="2243483"/>
                      <a:pt x="268464" y="2109636"/>
                    </a:cubicBezTo>
                    <a:cubicBezTo>
                      <a:pt x="268464" y="2052509"/>
                      <a:pt x="271561" y="1996103"/>
                      <a:pt x="278434" y="1940674"/>
                    </a:cubicBezTo>
                    <a:lnTo>
                      <a:pt x="70322" y="1926800"/>
                    </a:lnTo>
                    <a:lnTo>
                      <a:pt x="280148" y="1928708"/>
                    </a:lnTo>
                    <a:cubicBezTo>
                      <a:pt x="302975" y="1726669"/>
                      <a:pt x="365207" y="1536609"/>
                      <a:pt x="459392" y="1366533"/>
                    </a:cubicBezTo>
                    <a:lnTo>
                      <a:pt x="180023" y="1222887"/>
                    </a:lnTo>
                    <a:lnTo>
                      <a:pt x="467401" y="1351874"/>
                    </a:lnTo>
                    <a:cubicBezTo>
                      <a:pt x="524647" y="1250212"/>
                      <a:pt x="593410" y="1155881"/>
                      <a:pt x="671810" y="1070467"/>
                    </a:cubicBezTo>
                    <a:cubicBezTo>
                      <a:pt x="507940" y="880211"/>
                      <a:pt x="348178" y="681358"/>
                      <a:pt x="196901" y="464121"/>
                    </a:cubicBezTo>
                    <a:cubicBezTo>
                      <a:pt x="400799" y="621728"/>
                      <a:pt x="592232" y="790416"/>
                      <a:pt x="776086" y="966166"/>
                    </a:cubicBezTo>
                    <a:cubicBezTo>
                      <a:pt x="927776" y="826867"/>
                      <a:pt x="1107604" y="717968"/>
                      <a:pt x="1306572" y="650118"/>
                    </a:cubicBezTo>
                    <a:lnTo>
                      <a:pt x="1251718" y="421927"/>
                    </a:lnTo>
                    <a:lnTo>
                      <a:pt x="1322308" y="644724"/>
                    </a:lnTo>
                    <a:cubicBezTo>
                      <a:pt x="1433734" y="605870"/>
                      <a:pt x="1551204" y="580321"/>
                      <a:pt x="1672886" y="569634"/>
                    </a:cubicBezTo>
                    <a:cubicBezTo>
                      <a:pt x="1678686" y="380349"/>
                      <a:pt x="1691968" y="190616"/>
                      <a:pt x="1715838" y="0"/>
                    </a:cubicBezTo>
                    <a:close/>
                  </a:path>
                </a:pathLst>
              </a:custGeom>
              <a:solidFill>
                <a:srgbClr val="EE8E00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626070" y="4221717"/>
                <a:ext cx="2433869" cy="2433866"/>
              </a:xfrm>
              <a:prstGeom prst="ellipse">
                <a:avLst/>
              </a:prstGeom>
              <a:noFill/>
              <a:ln w="44450">
                <a:solidFill>
                  <a:srgbClr val="EE8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>
                <a:off x="4707073" y="4287206"/>
                <a:ext cx="2287684" cy="2287685"/>
              </a:xfrm>
              <a:prstGeom prst="ellipse">
                <a:avLst/>
              </a:prstGeom>
              <a:solidFill>
                <a:srgbClr val="EE8E0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Oval 180"/>
              <p:cNvSpPr/>
              <p:nvPr/>
            </p:nvSpPr>
            <p:spPr>
              <a:xfrm>
                <a:off x="4772276" y="5780340"/>
                <a:ext cx="2178138" cy="794551"/>
              </a:xfrm>
              <a:custGeom>
                <a:avLst/>
                <a:gdLst/>
                <a:ahLst/>
                <a:cxnLst/>
                <a:rect l="l" t="t" r="r" b="b"/>
                <a:pathLst>
                  <a:path w="2889062" h="1053885">
                    <a:moveTo>
                      <a:pt x="0" y="0"/>
                    </a:moveTo>
                    <a:lnTo>
                      <a:pt x="2889062" y="0"/>
                    </a:lnTo>
                    <a:cubicBezTo>
                      <a:pt x="2693736" y="611414"/>
                      <a:pt x="2120806" y="1053885"/>
                      <a:pt x="1444531" y="1053885"/>
                    </a:cubicBezTo>
                    <a:cubicBezTo>
                      <a:pt x="768256" y="1053885"/>
                      <a:pt x="195326" y="611414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4995621" y="5787873"/>
              <a:ext cx="1794283" cy="762093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t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Bef>
                  <a:spcPts val="0"/>
                </a:spcBef>
                <a:defRPr sz="3600">
                  <a:latin typeface="Helvetica LT Std UltCompressed" pitchFamily="34" charset="0"/>
                  <a:ea typeface="Segoe UI Black" panose="020B0A02040204020203" pitchFamily="34" charset="0"/>
                  <a:cs typeface="Segoe UI Black" panose="020B0A02040204020203" pitchFamily="34" charset="0"/>
                </a:defRPr>
              </a:lvl1pPr>
            </a:lstStyle>
            <a:p>
              <a:pPr algn="ctr"/>
              <a:r>
                <a:rPr lang="en-NZ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Parents &amp; whānau</a:t>
              </a:r>
              <a:endParaRPr lang="en-NZ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50"/>
            <a:stretch/>
          </p:blipFill>
          <p:spPr>
            <a:xfrm>
              <a:off x="5442079" y="4227803"/>
              <a:ext cx="1617860" cy="155371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3286" y="4317780"/>
              <a:ext cx="1456096" cy="1452831"/>
            </a:xfrm>
            <a:prstGeom prst="rect">
              <a:avLst/>
            </a:prstGeom>
          </p:spPr>
        </p:pic>
      </p:grpSp>
      <p:grpSp>
        <p:nvGrpSpPr>
          <p:cNvPr id="9" name="Group 44"/>
          <p:cNvGrpSpPr/>
          <p:nvPr/>
        </p:nvGrpSpPr>
        <p:grpSpPr>
          <a:xfrm>
            <a:off x="49276" y="2754984"/>
            <a:ext cx="1717344" cy="1927383"/>
            <a:chOff x="510134" y="4169837"/>
            <a:chExt cx="2080049" cy="2305790"/>
          </a:xfrm>
        </p:grpSpPr>
        <p:grpSp>
          <p:nvGrpSpPr>
            <p:cNvPr id="10" name="Group 36"/>
            <p:cNvGrpSpPr/>
            <p:nvPr/>
          </p:nvGrpSpPr>
          <p:grpSpPr>
            <a:xfrm>
              <a:off x="510134" y="4169837"/>
              <a:ext cx="2080049" cy="2305790"/>
              <a:chOff x="510134" y="4169837"/>
              <a:chExt cx="2080049" cy="2305790"/>
            </a:xfrm>
          </p:grpSpPr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>
                <a:off x="548592" y="4380370"/>
                <a:ext cx="1997382" cy="1997384"/>
              </a:xfrm>
              <a:prstGeom prst="ellipse">
                <a:avLst/>
              </a:prstGeom>
              <a:solidFill>
                <a:srgbClr val="0D84AC">
                  <a:alpha val="30000"/>
                </a:srgb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Oval 160"/>
              <p:cNvSpPr/>
              <p:nvPr/>
            </p:nvSpPr>
            <p:spPr>
              <a:xfrm>
                <a:off x="510134" y="4169837"/>
                <a:ext cx="2080049" cy="2305790"/>
              </a:xfrm>
              <a:custGeom>
                <a:avLst/>
                <a:gdLst/>
                <a:ahLst/>
                <a:cxnLst/>
                <a:rect l="l" t="t" r="r" b="b"/>
                <a:pathLst>
                  <a:path w="3628576" h="4022372">
                    <a:moveTo>
                      <a:pt x="1816302" y="578083"/>
                    </a:moveTo>
                    <a:cubicBezTo>
                      <a:pt x="972817" y="578083"/>
                      <a:pt x="289037" y="1261862"/>
                      <a:pt x="289037" y="2105347"/>
                    </a:cubicBezTo>
                    <a:cubicBezTo>
                      <a:pt x="289037" y="2948832"/>
                      <a:pt x="972817" y="3632611"/>
                      <a:pt x="1816302" y="3632611"/>
                    </a:cubicBezTo>
                    <a:cubicBezTo>
                      <a:pt x="2659787" y="3632611"/>
                      <a:pt x="3343567" y="2948832"/>
                      <a:pt x="3343567" y="2105347"/>
                    </a:cubicBezTo>
                    <a:cubicBezTo>
                      <a:pt x="3343567" y="1261862"/>
                      <a:pt x="2659787" y="578083"/>
                      <a:pt x="1816302" y="578083"/>
                    </a:cubicBezTo>
                    <a:close/>
                    <a:moveTo>
                      <a:pt x="1715838" y="0"/>
                    </a:moveTo>
                    <a:cubicBezTo>
                      <a:pt x="1791665" y="188033"/>
                      <a:pt x="1857001" y="376942"/>
                      <a:pt x="1915011" y="566763"/>
                    </a:cubicBezTo>
                    <a:cubicBezTo>
                      <a:pt x="2055967" y="574781"/>
                      <a:pt x="2191594" y="603068"/>
                      <a:pt x="2318875" y="649732"/>
                    </a:cubicBezTo>
                    <a:lnTo>
                      <a:pt x="2559691" y="126578"/>
                    </a:lnTo>
                    <a:lnTo>
                      <a:pt x="2360337" y="663612"/>
                    </a:lnTo>
                    <a:cubicBezTo>
                      <a:pt x="2433338" y="689170"/>
                      <a:pt x="2503037" y="721868"/>
                      <a:pt x="2569648" y="759433"/>
                    </a:cubicBezTo>
                    <a:lnTo>
                      <a:pt x="3009748" y="225027"/>
                    </a:lnTo>
                    <a:lnTo>
                      <a:pt x="2611927" y="785118"/>
                    </a:lnTo>
                    <a:cubicBezTo>
                      <a:pt x="2772871" y="881350"/>
                      <a:pt x="2914680" y="1006133"/>
                      <a:pt x="3029268" y="1153219"/>
                    </a:cubicBezTo>
                    <a:lnTo>
                      <a:pt x="3269236" y="1001842"/>
                    </a:lnTo>
                    <a:lnTo>
                      <a:pt x="3038252" y="1165241"/>
                    </a:lnTo>
                    <a:cubicBezTo>
                      <a:pt x="3138697" y="1293344"/>
                      <a:pt x="3217824" y="1438623"/>
                      <a:pt x="3271765" y="1595746"/>
                    </a:cubicBezTo>
                    <a:cubicBezTo>
                      <a:pt x="3390624" y="1586268"/>
                      <a:pt x="3509601" y="1584007"/>
                      <a:pt x="3628576" y="1589256"/>
                    </a:cubicBezTo>
                    <a:cubicBezTo>
                      <a:pt x="3526014" y="1646901"/>
                      <a:pt x="3422176" y="1698167"/>
                      <a:pt x="3316693" y="1743127"/>
                    </a:cubicBezTo>
                    <a:cubicBezTo>
                      <a:pt x="3345008" y="1851043"/>
                      <a:pt x="3360117" y="1963877"/>
                      <a:pt x="3360780" y="2079899"/>
                    </a:cubicBezTo>
                    <a:lnTo>
                      <a:pt x="3558253" y="2095571"/>
                    </a:lnTo>
                    <a:lnTo>
                      <a:pt x="3361467" y="2091133"/>
                    </a:lnTo>
                    <a:cubicBezTo>
                      <a:pt x="3362564" y="2097284"/>
                      <a:pt x="3362599" y="2103456"/>
                      <a:pt x="3362599" y="2109636"/>
                    </a:cubicBezTo>
                    <a:cubicBezTo>
                      <a:pt x="3362599" y="2187809"/>
                      <a:pt x="3356802" y="2264627"/>
                      <a:pt x="3343744" y="2339402"/>
                    </a:cubicBezTo>
                    <a:lnTo>
                      <a:pt x="3558254" y="2376856"/>
                    </a:lnTo>
                    <a:lnTo>
                      <a:pt x="3339251" y="2369407"/>
                    </a:lnTo>
                    <a:cubicBezTo>
                      <a:pt x="3317089" y="2504388"/>
                      <a:pt x="3277166" y="2633369"/>
                      <a:pt x="3221000" y="2753489"/>
                    </a:cubicBezTo>
                    <a:lnTo>
                      <a:pt x="3474104" y="2899576"/>
                    </a:lnTo>
                    <a:lnTo>
                      <a:pt x="3214712" y="2767017"/>
                    </a:lnTo>
                    <a:cubicBezTo>
                      <a:pt x="3142497" y="2923385"/>
                      <a:pt x="3043666" y="3064924"/>
                      <a:pt x="2924712" y="3186812"/>
                    </a:cubicBezTo>
                    <a:cubicBezTo>
                      <a:pt x="3056286" y="3341814"/>
                      <a:pt x="3179922" y="3506017"/>
                      <a:pt x="3291033" y="3684831"/>
                    </a:cubicBezTo>
                    <a:cubicBezTo>
                      <a:pt x="3114258" y="3564021"/>
                      <a:pt x="2952819" y="3435542"/>
                      <a:pt x="2801008" y="3302159"/>
                    </a:cubicBezTo>
                    <a:cubicBezTo>
                      <a:pt x="2738560" y="3353850"/>
                      <a:pt x="2671981" y="3400724"/>
                      <a:pt x="2601517" y="3441665"/>
                    </a:cubicBezTo>
                    <a:lnTo>
                      <a:pt x="2784019" y="3789140"/>
                    </a:lnTo>
                    <a:lnTo>
                      <a:pt x="2585553" y="3451648"/>
                    </a:lnTo>
                    <a:cubicBezTo>
                      <a:pt x="2358837" y="3582126"/>
                      <a:pt x="2095894" y="3656703"/>
                      <a:pt x="1815532" y="3656703"/>
                    </a:cubicBezTo>
                    <a:cubicBezTo>
                      <a:pt x="1722765" y="3656703"/>
                      <a:pt x="1631906" y="3648538"/>
                      <a:pt x="1544146" y="3630090"/>
                    </a:cubicBezTo>
                    <a:lnTo>
                      <a:pt x="1468542" y="3983227"/>
                    </a:lnTo>
                    <a:lnTo>
                      <a:pt x="1527899" y="3627089"/>
                    </a:lnTo>
                    <a:cubicBezTo>
                      <a:pt x="1377118" y="3601449"/>
                      <a:pt x="1234610" y="3551159"/>
                      <a:pt x="1103365" y="3482148"/>
                    </a:cubicBezTo>
                    <a:lnTo>
                      <a:pt x="829790" y="4022372"/>
                    </a:lnTo>
                    <a:lnTo>
                      <a:pt x="1071787" y="3466140"/>
                    </a:lnTo>
                    <a:cubicBezTo>
                      <a:pt x="909037" y="3376850"/>
                      <a:pt x="764125" y="3259114"/>
                      <a:pt x="645756" y="3117870"/>
                    </a:cubicBezTo>
                    <a:cubicBezTo>
                      <a:pt x="514928" y="3192523"/>
                      <a:pt x="380132" y="3256686"/>
                      <a:pt x="239094" y="3304202"/>
                    </a:cubicBezTo>
                    <a:cubicBezTo>
                      <a:pt x="319826" y="3170328"/>
                      <a:pt x="414586" y="3053822"/>
                      <a:pt x="518208" y="2948268"/>
                    </a:cubicBezTo>
                    <a:cubicBezTo>
                      <a:pt x="431756" y="2817285"/>
                      <a:pt x="365401" y="2672100"/>
                      <a:pt x="323788" y="2516770"/>
                    </a:cubicBezTo>
                    <a:lnTo>
                      <a:pt x="0" y="2615948"/>
                    </a:lnTo>
                    <a:lnTo>
                      <a:pt x="318556" y="2496862"/>
                    </a:lnTo>
                    <a:cubicBezTo>
                      <a:pt x="285461" y="2373360"/>
                      <a:pt x="268464" y="2243483"/>
                      <a:pt x="268464" y="2109636"/>
                    </a:cubicBezTo>
                    <a:cubicBezTo>
                      <a:pt x="268464" y="2052509"/>
                      <a:pt x="271561" y="1996103"/>
                      <a:pt x="278434" y="1940674"/>
                    </a:cubicBezTo>
                    <a:lnTo>
                      <a:pt x="70322" y="1926800"/>
                    </a:lnTo>
                    <a:lnTo>
                      <a:pt x="280148" y="1928708"/>
                    </a:lnTo>
                    <a:cubicBezTo>
                      <a:pt x="302975" y="1726669"/>
                      <a:pt x="365207" y="1536609"/>
                      <a:pt x="459392" y="1366533"/>
                    </a:cubicBezTo>
                    <a:lnTo>
                      <a:pt x="180023" y="1222887"/>
                    </a:lnTo>
                    <a:lnTo>
                      <a:pt x="467401" y="1351874"/>
                    </a:lnTo>
                    <a:cubicBezTo>
                      <a:pt x="524647" y="1250212"/>
                      <a:pt x="593410" y="1155881"/>
                      <a:pt x="671810" y="1070467"/>
                    </a:cubicBezTo>
                    <a:cubicBezTo>
                      <a:pt x="507940" y="880211"/>
                      <a:pt x="348178" y="681358"/>
                      <a:pt x="196901" y="464121"/>
                    </a:cubicBezTo>
                    <a:cubicBezTo>
                      <a:pt x="400799" y="621728"/>
                      <a:pt x="592232" y="790416"/>
                      <a:pt x="776086" y="966166"/>
                    </a:cubicBezTo>
                    <a:cubicBezTo>
                      <a:pt x="927776" y="826867"/>
                      <a:pt x="1107604" y="717968"/>
                      <a:pt x="1306572" y="650118"/>
                    </a:cubicBezTo>
                    <a:lnTo>
                      <a:pt x="1251718" y="421927"/>
                    </a:lnTo>
                    <a:lnTo>
                      <a:pt x="1322308" y="644724"/>
                    </a:lnTo>
                    <a:cubicBezTo>
                      <a:pt x="1433734" y="605870"/>
                      <a:pt x="1551204" y="580321"/>
                      <a:pt x="1672886" y="569634"/>
                    </a:cubicBezTo>
                    <a:cubicBezTo>
                      <a:pt x="1678686" y="380349"/>
                      <a:pt x="1691968" y="190616"/>
                      <a:pt x="1715838" y="0"/>
                    </a:cubicBezTo>
                    <a:close/>
                  </a:path>
                </a:pathLst>
              </a:custGeom>
              <a:solidFill>
                <a:srgbClr val="0F9A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18085" y="4459366"/>
                <a:ext cx="1850572" cy="1850570"/>
              </a:xfrm>
              <a:prstGeom prst="ellipse">
                <a:avLst/>
              </a:prstGeom>
              <a:noFill/>
              <a:ln w="44450">
                <a:solidFill>
                  <a:srgbClr val="0F9A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685828" y="4509160"/>
                <a:ext cx="1739421" cy="1739422"/>
              </a:xfrm>
              <a:prstGeom prst="ellipse">
                <a:avLst/>
              </a:prstGeom>
              <a:solidFill>
                <a:srgbClr val="0F9ACB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Oval 180"/>
              <p:cNvSpPr/>
              <p:nvPr/>
            </p:nvSpPr>
            <p:spPr>
              <a:xfrm>
                <a:off x="729252" y="5644452"/>
                <a:ext cx="1656129" cy="604130"/>
              </a:xfrm>
              <a:custGeom>
                <a:avLst/>
                <a:gdLst/>
                <a:ahLst/>
                <a:cxnLst/>
                <a:rect l="l" t="t" r="r" b="b"/>
                <a:pathLst>
                  <a:path w="2889062" h="1053885">
                    <a:moveTo>
                      <a:pt x="0" y="0"/>
                    </a:moveTo>
                    <a:lnTo>
                      <a:pt x="2889062" y="0"/>
                    </a:lnTo>
                    <a:cubicBezTo>
                      <a:pt x="2693736" y="611414"/>
                      <a:pt x="2120806" y="1053885"/>
                      <a:pt x="1444531" y="1053885"/>
                    </a:cubicBezTo>
                    <a:cubicBezTo>
                      <a:pt x="768256" y="1053885"/>
                      <a:pt x="195326" y="611414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866088" y="5742264"/>
                <a:ext cx="1341910" cy="318945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t">
                <a:spAutoFit/>
              </a:bodyPr>
              <a:lstStyle>
                <a:defPPr>
                  <a:defRPr lang="en-US"/>
                </a:defPPr>
                <a:lvl1pPr>
                  <a:lnSpc>
                    <a:spcPct val="90000"/>
                  </a:lnSpc>
                  <a:spcBef>
                    <a:spcPts val="0"/>
                  </a:spcBef>
                  <a:defRPr sz="3600">
                    <a:latin typeface="Helvetica LT Std UltCompressed" pitchFamily="34" charset="0"/>
                    <a:ea typeface="Segoe UI Black" panose="020B0A02040204020203" pitchFamily="34" charset="0"/>
                    <a:cs typeface="Segoe UI Black" panose="020B0A02040204020203" pitchFamily="34" charset="0"/>
                  </a:defRPr>
                </a:lvl1pPr>
              </a:lstStyle>
              <a:p>
                <a:pPr algn="ctr"/>
                <a:r>
                  <a:rPr lang="en-NZ" sz="14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Learners</a:t>
                </a:r>
              </a:p>
            </p:txBody>
          </p:sp>
        </p:grp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83" y="4765875"/>
              <a:ext cx="1582047" cy="885946"/>
            </a:xfrm>
            <a:prstGeom prst="rect">
              <a:avLst/>
            </a:prstGeom>
          </p:spPr>
        </p:pic>
      </p:grpSp>
      <p:grpSp>
        <p:nvGrpSpPr>
          <p:cNvPr id="11" name="Group 54"/>
          <p:cNvGrpSpPr/>
          <p:nvPr/>
        </p:nvGrpSpPr>
        <p:grpSpPr>
          <a:xfrm>
            <a:off x="1327907" y="4414721"/>
            <a:ext cx="1794771" cy="1997049"/>
            <a:chOff x="4476001" y="3840929"/>
            <a:chExt cx="2735677" cy="3229494"/>
          </a:xfrm>
        </p:grpSpPr>
        <p:grpSp>
          <p:nvGrpSpPr>
            <p:cNvPr id="12" name="Group 45"/>
            <p:cNvGrpSpPr/>
            <p:nvPr/>
          </p:nvGrpSpPr>
          <p:grpSpPr>
            <a:xfrm>
              <a:off x="4476001" y="3840929"/>
              <a:ext cx="2735677" cy="3032571"/>
              <a:chOff x="4476001" y="3840929"/>
              <a:chExt cx="2735677" cy="3032571"/>
            </a:xfrm>
          </p:grpSpPr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>
                <a:off x="4534673" y="4117822"/>
                <a:ext cx="2626954" cy="2626956"/>
              </a:xfrm>
              <a:prstGeom prst="ellipse">
                <a:avLst/>
              </a:prstGeom>
              <a:solidFill>
                <a:srgbClr val="95AC08">
                  <a:alpha val="30000"/>
                </a:srgb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Oval 160"/>
              <p:cNvSpPr/>
              <p:nvPr/>
            </p:nvSpPr>
            <p:spPr>
              <a:xfrm>
                <a:off x="4476001" y="3840929"/>
                <a:ext cx="2735677" cy="3032571"/>
              </a:xfrm>
              <a:custGeom>
                <a:avLst/>
                <a:gdLst/>
                <a:ahLst/>
                <a:cxnLst/>
                <a:rect l="l" t="t" r="r" b="b"/>
                <a:pathLst>
                  <a:path w="3628576" h="4022372">
                    <a:moveTo>
                      <a:pt x="1816302" y="578083"/>
                    </a:moveTo>
                    <a:cubicBezTo>
                      <a:pt x="972817" y="578083"/>
                      <a:pt x="289037" y="1261862"/>
                      <a:pt x="289037" y="2105347"/>
                    </a:cubicBezTo>
                    <a:cubicBezTo>
                      <a:pt x="289037" y="2948832"/>
                      <a:pt x="972817" y="3632611"/>
                      <a:pt x="1816302" y="3632611"/>
                    </a:cubicBezTo>
                    <a:cubicBezTo>
                      <a:pt x="2659787" y="3632611"/>
                      <a:pt x="3343567" y="2948832"/>
                      <a:pt x="3343567" y="2105347"/>
                    </a:cubicBezTo>
                    <a:cubicBezTo>
                      <a:pt x="3343567" y="1261862"/>
                      <a:pt x="2659787" y="578083"/>
                      <a:pt x="1816302" y="578083"/>
                    </a:cubicBezTo>
                    <a:close/>
                    <a:moveTo>
                      <a:pt x="1715838" y="0"/>
                    </a:moveTo>
                    <a:cubicBezTo>
                      <a:pt x="1791665" y="188033"/>
                      <a:pt x="1857001" y="376942"/>
                      <a:pt x="1915011" y="566763"/>
                    </a:cubicBezTo>
                    <a:cubicBezTo>
                      <a:pt x="2055967" y="574781"/>
                      <a:pt x="2191594" y="603068"/>
                      <a:pt x="2318875" y="649732"/>
                    </a:cubicBezTo>
                    <a:lnTo>
                      <a:pt x="2559691" y="126578"/>
                    </a:lnTo>
                    <a:lnTo>
                      <a:pt x="2360337" y="663612"/>
                    </a:lnTo>
                    <a:cubicBezTo>
                      <a:pt x="2433338" y="689170"/>
                      <a:pt x="2503037" y="721868"/>
                      <a:pt x="2569648" y="759433"/>
                    </a:cubicBezTo>
                    <a:lnTo>
                      <a:pt x="3009748" y="225027"/>
                    </a:lnTo>
                    <a:lnTo>
                      <a:pt x="2611927" y="785118"/>
                    </a:lnTo>
                    <a:cubicBezTo>
                      <a:pt x="2772871" y="881350"/>
                      <a:pt x="2914680" y="1006133"/>
                      <a:pt x="3029268" y="1153219"/>
                    </a:cubicBezTo>
                    <a:lnTo>
                      <a:pt x="3269236" y="1001842"/>
                    </a:lnTo>
                    <a:lnTo>
                      <a:pt x="3038252" y="1165241"/>
                    </a:lnTo>
                    <a:cubicBezTo>
                      <a:pt x="3138697" y="1293344"/>
                      <a:pt x="3217824" y="1438623"/>
                      <a:pt x="3271765" y="1595746"/>
                    </a:cubicBezTo>
                    <a:cubicBezTo>
                      <a:pt x="3390624" y="1586268"/>
                      <a:pt x="3509601" y="1584007"/>
                      <a:pt x="3628576" y="1589256"/>
                    </a:cubicBezTo>
                    <a:cubicBezTo>
                      <a:pt x="3526014" y="1646901"/>
                      <a:pt x="3422176" y="1698167"/>
                      <a:pt x="3316693" y="1743127"/>
                    </a:cubicBezTo>
                    <a:cubicBezTo>
                      <a:pt x="3345008" y="1851043"/>
                      <a:pt x="3360117" y="1963877"/>
                      <a:pt x="3360780" y="2079899"/>
                    </a:cubicBezTo>
                    <a:lnTo>
                      <a:pt x="3558253" y="2095571"/>
                    </a:lnTo>
                    <a:lnTo>
                      <a:pt x="3361467" y="2091133"/>
                    </a:lnTo>
                    <a:cubicBezTo>
                      <a:pt x="3362564" y="2097284"/>
                      <a:pt x="3362599" y="2103456"/>
                      <a:pt x="3362599" y="2109636"/>
                    </a:cubicBezTo>
                    <a:cubicBezTo>
                      <a:pt x="3362599" y="2187809"/>
                      <a:pt x="3356802" y="2264627"/>
                      <a:pt x="3343744" y="2339402"/>
                    </a:cubicBezTo>
                    <a:lnTo>
                      <a:pt x="3558254" y="2376856"/>
                    </a:lnTo>
                    <a:lnTo>
                      <a:pt x="3339251" y="2369407"/>
                    </a:lnTo>
                    <a:cubicBezTo>
                      <a:pt x="3317089" y="2504388"/>
                      <a:pt x="3277166" y="2633369"/>
                      <a:pt x="3221000" y="2753489"/>
                    </a:cubicBezTo>
                    <a:lnTo>
                      <a:pt x="3474104" y="2899576"/>
                    </a:lnTo>
                    <a:lnTo>
                      <a:pt x="3214712" y="2767017"/>
                    </a:lnTo>
                    <a:cubicBezTo>
                      <a:pt x="3142497" y="2923385"/>
                      <a:pt x="3043666" y="3064924"/>
                      <a:pt x="2924712" y="3186812"/>
                    </a:cubicBezTo>
                    <a:cubicBezTo>
                      <a:pt x="3056286" y="3341814"/>
                      <a:pt x="3179922" y="3506017"/>
                      <a:pt x="3291033" y="3684831"/>
                    </a:cubicBezTo>
                    <a:cubicBezTo>
                      <a:pt x="3114258" y="3564021"/>
                      <a:pt x="2952819" y="3435542"/>
                      <a:pt x="2801008" y="3302159"/>
                    </a:cubicBezTo>
                    <a:cubicBezTo>
                      <a:pt x="2738560" y="3353850"/>
                      <a:pt x="2671981" y="3400724"/>
                      <a:pt x="2601517" y="3441665"/>
                    </a:cubicBezTo>
                    <a:lnTo>
                      <a:pt x="2784019" y="3789140"/>
                    </a:lnTo>
                    <a:lnTo>
                      <a:pt x="2585553" y="3451648"/>
                    </a:lnTo>
                    <a:cubicBezTo>
                      <a:pt x="2358837" y="3582126"/>
                      <a:pt x="2095894" y="3656703"/>
                      <a:pt x="1815532" y="3656703"/>
                    </a:cubicBezTo>
                    <a:cubicBezTo>
                      <a:pt x="1722765" y="3656703"/>
                      <a:pt x="1631906" y="3648538"/>
                      <a:pt x="1544146" y="3630090"/>
                    </a:cubicBezTo>
                    <a:lnTo>
                      <a:pt x="1468542" y="3983227"/>
                    </a:lnTo>
                    <a:lnTo>
                      <a:pt x="1527899" y="3627089"/>
                    </a:lnTo>
                    <a:cubicBezTo>
                      <a:pt x="1377118" y="3601449"/>
                      <a:pt x="1234610" y="3551159"/>
                      <a:pt x="1103365" y="3482148"/>
                    </a:cubicBezTo>
                    <a:lnTo>
                      <a:pt x="829790" y="4022372"/>
                    </a:lnTo>
                    <a:lnTo>
                      <a:pt x="1071787" y="3466140"/>
                    </a:lnTo>
                    <a:cubicBezTo>
                      <a:pt x="909037" y="3376850"/>
                      <a:pt x="764125" y="3259114"/>
                      <a:pt x="645756" y="3117870"/>
                    </a:cubicBezTo>
                    <a:cubicBezTo>
                      <a:pt x="514928" y="3192523"/>
                      <a:pt x="380132" y="3256686"/>
                      <a:pt x="239094" y="3304202"/>
                    </a:cubicBezTo>
                    <a:cubicBezTo>
                      <a:pt x="319826" y="3170328"/>
                      <a:pt x="414586" y="3053822"/>
                      <a:pt x="518208" y="2948268"/>
                    </a:cubicBezTo>
                    <a:cubicBezTo>
                      <a:pt x="431756" y="2817285"/>
                      <a:pt x="365401" y="2672100"/>
                      <a:pt x="323788" y="2516770"/>
                    </a:cubicBezTo>
                    <a:lnTo>
                      <a:pt x="0" y="2615948"/>
                    </a:lnTo>
                    <a:lnTo>
                      <a:pt x="318556" y="2496862"/>
                    </a:lnTo>
                    <a:cubicBezTo>
                      <a:pt x="285461" y="2373360"/>
                      <a:pt x="268464" y="2243483"/>
                      <a:pt x="268464" y="2109636"/>
                    </a:cubicBezTo>
                    <a:cubicBezTo>
                      <a:pt x="268464" y="2052509"/>
                      <a:pt x="271561" y="1996103"/>
                      <a:pt x="278434" y="1940674"/>
                    </a:cubicBezTo>
                    <a:lnTo>
                      <a:pt x="70322" y="1926800"/>
                    </a:lnTo>
                    <a:lnTo>
                      <a:pt x="280148" y="1928708"/>
                    </a:lnTo>
                    <a:cubicBezTo>
                      <a:pt x="302975" y="1726669"/>
                      <a:pt x="365207" y="1536609"/>
                      <a:pt x="459392" y="1366533"/>
                    </a:cubicBezTo>
                    <a:lnTo>
                      <a:pt x="180023" y="1222887"/>
                    </a:lnTo>
                    <a:lnTo>
                      <a:pt x="467401" y="1351874"/>
                    </a:lnTo>
                    <a:cubicBezTo>
                      <a:pt x="524647" y="1250212"/>
                      <a:pt x="593410" y="1155881"/>
                      <a:pt x="671810" y="1070467"/>
                    </a:cubicBezTo>
                    <a:cubicBezTo>
                      <a:pt x="507940" y="880211"/>
                      <a:pt x="348178" y="681358"/>
                      <a:pt x="196901" y="464121"/>
                    </a:cubicBezTo>
                    <a:cubicBezTo>
                      <a:pt x="400799" y="621728"/>
                      <a:pt x="592232" y="790416"/>
                      <a:pt x="776086" y="966166"/>
                    </a:cubicBezTo>
                    <a:cubicBezTo>
                      <a:pt x="927776" y="826867"/>
                      <a:pt x="1107604" y="717968"/>
                      <a:pt x="1306572" y="650118"/>
                    </a:cubicBezTo>
                    <a:lnTo>
                      <a:pt x="1251718" y="421927"/>
                    </a:lnTo>
                    <a:lnTo>
                      <a:pt x="1322308" y="644724"/>
                    </a:lnTo>
                    <a:cubicBezTo>
                      <a:pt x="1433734" y="605870"/>
                      <a:pt x="1551204" y="580321"/>
                      <a:pt x="1672886" y="569634"/>
                    </a:cubicBezTo>
                    <a:cubicBezTo>
                      <a:pt x="1678686" y="380349"/>
                      <a:pt x="1691968" y="190616"/>
                      <a:pt x="1715838" y="0"/>
                    </a:cubicBezTo>
                    <a:close/>
                  </a:path>
                </a:pathLst>
              </a:custGeom>
              <a:solidFill>
                <a:srgbClr val="7588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626070" y="4221717"/>
                <a:ext cx="2433869" cy="2433866"/>
              </a:xfrm>
              <a:prstGeom prst="ellipse">
                <a:avLst/>
              </a:prstGeom>
              <a:noFill/>
              <a:ln w="44450">
                <a:solidFill>
                  <a:srgbClr val="95A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>
                <a:off x="4707073" y="4287206"/>
                <a:ext cx="2287684" cy="2287685"/>
              </a:xfrm>
              <a:prstGeom prst="ellipse">
                <a:avLst/>
              </a:prstGeom>
              <a:solidFill>
                <a:srgbClr val="95AC08">
                  <a:alpha val="90000"/>
                </a:srgb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Oval 180"/>
              <p:cNvSpPr/>
              <p:nvPr/>
            </p:nvSpPr>
            <p:spPr>
              <a:xfrm>
                <a:off x="4772276" y="5780340"/>
                <a:ext cx="2178138" cy="794551"/>
              </a:xfrm>
              <a:custGeom>
                <a:avLst/>
                <a:gdLst/>
                <a:ahLst/>
                <a:cxnLst/>
                <a:rect l="l" t="t" r="r" b="b"/>
                <a:pathLst>
                  <a:path w="2889062" h="1053885">
                    <a:moveTo>
                      <a:pt x="0" y="0"/>
                    </a:moveTo>
                    <a:lnTo>
                      <a:pt x="2889062" y="0"/>
                    </a:lnTo>
                    <a:cubicBezTo>
                      <a:pt x="2693736" y="611414"/>
                      <a:pt x="2120806" y="1053885"/>
                      <a:pt x="1444531" y="1053885"/>
                    </a:cubicBezTo>
                    <a:cubicBezTo>
                      <a:pt x="768256" y="1053885"/>
                      <a:pt x="195326" y="611414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900789" y="5763353"/>
                <a:ext cx="1876390" cy="744693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t">
                <a:spAutoFit/>
              </a:bodyPr>
              <a:lstStyle>
                <a:defPPr>
                  <a:defRPr lang="en-US"/>
                </a:defPPr>
                <a:lvl1pPr>
                  <a:lnSpc>
                    <a:spcPct val="90000"/>
                  </a:lnSpc>
                  <a:spcBef>
                    <a:spcPts val="0"/>
                  </a:spcBef>
                  <a:defRPr sz="3600">
                    <a:latin typeface="Helvetica LT Std UltCompressed" pitchFamily="34" charset="0"/>
                    <a:ea typeface="Segoe UI Black" panose="020B0A02040204020203" pitchFamily="34" charset="0"/>
                    <a:cs typeface="Segoe UI Black" panose="020B0A02040204020203" pitchFamily="34" charset="0"/>
                  </a:defRPr>
                </a:lvl1pPr>
              </a:lstStyle>
              <a:p>
                <a:pPr algn="ctr"/>
                <a:r>
                  <a:rPr lang="en-NZ" sz="14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Education workforce</a:t>
                </a:r>
              </a:p>
            </p:txBody>
          </p:sp>
        </p:grpSp>
        <p:sp>
          <p:nvSpPr>
            <p:cNvPr id="53" name="Freeform 52"/>
            <p:cNvSpPr/>
            <p:nvPr/>
          </p:nvSpPr>
          <p:spPr>
            <a:xfrm>
              <a:off x="5861345" y="6644317"/>
              <a:ext cx="87236" cy="426106"/>
            </a:xfrm>
            <a:custGeom>
              <a:avLst/>
              <a:gdLst>
                <a:gd name="connsiteX0" fmla="*/ 0 w 0"/>
                <a:gd name="connsiteY0" fmla="*/ 0 h 1609725"/>
                <a:gd name="connsiteX1" fmla="*/ 0 w 0"/>
                <a:gd name="connsiteY1" fmla="*/ 1609725 h 160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609725">
                  <a:moveTo>
                    <a:pt x="0" y="0"/>
                  </a:moveTo>
                  <a:lnTo>
                    <a:pt x="0" y="1609725"/>
                  </a:lnTo>
                </a:path>
              </a:pathLst>
            </a:custGeom>
            <a:ln w="44450" cmpd="sng">
              <a:solidFill>
                <a:srgbClr val="95AC08"/>
              </a:solidFill>
              <a:prstDash val="solid"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355" y="4570598"/>
              <a:ext cx="1956624" cy="12097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745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Defining Cloud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2</a:t>
            </a:fld>
            <a:endParaRPr lang="en-NZ" dirty="0"/>
          </a:p>
        </p:txBody>
      </p:sp>
      <p:pic>
        <p:nvPicPr>
          <p:cNvPr id="1028" name="Picture 4" descr="Image result for nist cloud defini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6363416" cy="1031874"/>
          </a:xfrm>
        </p:spPr>
        <p:txBody>
          <a:bodyPr>
            <a:normAutofit/>
          </a:bodyPr>
          <a:lstStyle/>
          <a:p>
            <a:r>
              <a:rPr lang="en-NZ" dirty="0"/>
              <a:t>Common Cloud Examples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3</a:t>
            </a:fld>
            <a:endParaRPr lang="en-NZ" dirty="0"/>
          </a:p>
        </p:txBody>
      </p:sp>
      <p:pic>
        <p:nvPicPr>
          <p:cNvPr id="56322" name="Picture 2" descr="Image result for office 3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4847" y="2915964"/>
            <a:ext cx="2982208" cy="918076"/>
          </a:xfrm>
          <a:prstGeom prst="rect">
            <a:avLst/>
          </a:prstGeom>
          <a:noFill/>
        </p:spPr>
      </p:pic>
      <p:pic>
        <p:nvPicPr>
          <p:cNvPr id="56324" name="Picture 4" descr="Image result for g su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9549" y="2543005"/>
            <a:ext cx="2688198" cy="1344099"/>
          </a:xfrm>
          <a:prstGeom prst="rect">
            <a:avLst/>
          </a:prstGeom>
          <a:noFill/>
        </p:spPr>
      </p:pic>
      <p:pic>
        <p:nvPicPr>
          <p:cNvPr id="56326" name="Picture 6" descr="Image result for amazon web servic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012" y="3773822"/>
            <a:ext cx="2371725" cy="2371726"/>
          </a:xfrm>
          <a:prstGeom prst="rect">
            <a:avLst/>
          </a:prstGeom>
          <a:noFill/>
        </p:spPr>
      </p:pic>
      <p:pic>
        <p:nvPicPr>
          <p:cNvPr id="56328" name="Picture 8" descr="Image result for az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019" y="2582003"/>
            <a:ext cx="2243242" cy="1281853"/>
          </a:xfrm>
          <a:prstGeom prst="rect">
            <a:avLst/>
          </a:prstGeom>
          <a:noFill/>
        </p:spPr>
      </p:pic>
      <p:pic>
        <p:nvPicPr>
          <p:cNvPr id="5632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33852" y="4393246"/>
            <a:ext cx="1271432" cy="92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11" descr="Image result for etap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56422" y="4350700"/>
            <a:ext cx="1997337" cy="106737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04397" y="1533167"/>
            <a:ext cx="751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err="1">
                <a:latin typeface="+mj-lt"/>
              </a:rPr>
              <a:t>IaaS</a:t>
            </a:r>
            <a:r>
              <a:rPr lang="en-NZ" sz="2800" dirty="0">
                <a:latin typeface="+mj-lt"/>
              </a:rPr>
              <a:t>/</a:t>
            </a:r>
            <a:r>
              <a:rPr lang="en-NZ" sz="2800" dirty="0" err="1">
                <a:latin typeface="+mj-lt"/>
              </a:rPr>
              <a:t>PaaS</a:t>
            </a:r>
            <a:r>
              <a:rPr lang="en-NZ" sz="2800" dirty="0">
                <a:latin typeface="+mj-lt"/>
              </a:rPr>
              <a:t>				</a:t>
            </a:r>
            <a:r>
              <a:rPr lang="en-NZ" sz="2800" dirty="0" err="1">
                <a:latin typeface="+mj-lt"/>
              </a:rPr>
              <a:t>SaaS</a:t>
            </a:r>
            <a:endParaRPr lang="en-NZ" sz="2800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7458847" cy="1031874"/>
          </a:xfrm>
        </p:spPr>
        <p:txBody>
          <a:bodyPr>
            <a:normAutofit fontScale="90000"/>
          </a:bodyPr>
          <a:lstStyle/>
          <a:p>
            <a:r>
              <a:rPr lang="en-NZ" dirty="0"/>
              <a:t>Schools Cloud Programme</a:t>
            </a:r>
            <a:br>
              <a:rPr lang="en-NZ" dirty="0"/>
            </a:br>
            <a:r>
              <a:rPr lang="en-NZ" sz="2000" dirty="0">
                <a:solidFill>
                  <a:schemeClr val="tx2"/>
                </a:solidFill>
              </a:rPr>
              <a:t>”Moving spend out of the server room and into the classroom”</a:t>
            </a: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4</a:t>
            </a:fld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 fontAlgn="ctr">
              <a:buFont typeface="+mj-lt"/>
              <a:buAutoNum type="arabicPeriod"/>
            </a:pPr>
            <a:r>
              <a:rPr lang="en-NZ" dirty="0">
                <a:solidFill>
                  <a:schemeClr val="tx2"/>
                </a:solidFill>
              </a:rPr>
              <a:t>A standardised but not centralised approach</a:t>
            </a:r>
          </a:p>
          <a:p>
            <a:pPr marL="457200" indent="-457200" fontAlgn="ctr">
              <a:buFont typeface="+mj-lt"/>
              <a:buAutoNum type="arabicPeriod"/>
            </a:pPr>
            <a:r>
              <a:rPr lang="en-NZ" dirty="0">
                <a:solidFill>
                  <a:schemeClr val="tx2"/>
                </a:solidFill>
              </a:rPr>
              <a:t>Initial focus on Microsoft &amp; Google office productivity &amp; commonly used software (eg SMS, LMS, Library)</a:t>
            </a:r>
          </a:p>
          <a:p>
            <a:pPr marL="457200" indent="-457200" fontAlgn="ctr">
              <a:buFont typeface="+mj-lt"/>
              <a:buAutoNum type="arabicPeriod"/>
            </a:pPr>
            <a:r>
              <a:rPr lang="en-NZ" dirty="0">
                <a:solidFill>
                  <a:schemeClr val="tx2"/>
                </a:solidFill>
              </a:rPr>
              <a:t>Commercial outcome – “Software as a Service” (</a:t>
            </a:r>
            <a:r>
              <a:rPr lang="en-NZ" dirty="0" err="1">
                <a:solidFill>
                  <a:schemeClr val="tx2"/>
                </a:solidFill>
              </a:rPr>
              <a:t>SaaS</a:t>
            </a:r>
            <a:r>
              <a:rPr lang="en-NZ" dirty="0">
                <a:solidFill>
                  <a:schemeClr val="tx2"/>
                </a:solidFill>
              </a:rPr>
              <a:t>)</a:t>
            </a:r>
          </a:p>
          <a:p>
            <a:pPr marL="457200" indent="-457200" fontAlgn="ctr">
              <a:buFont typeface="+mj-lt"/>
              <a:buAutoNum type="arabicPeriod"/>
            </a:pPr>
            <a:r>
              <a:rPr lang="en-NZ" dirty="0">
                <a:solidFill>
                  <a:schemeClr val="tx2"/>
                </a:solidFill>
              </a:rPr>
              <a:t>Enable schools to exit </a:t>
            </a:r>
            <a:r>
              <a:rPr lang="en-NZ" u="sng" dirty="0">
                <a:solidFill>
                  <a:schemeClr val="tx2"/>
                </a:solidFill>
              </a:rPr>
              <a:t>ALL</a:t>
            </a:r>
            <a:r>
              <a:rPr lang="en-NZ" dirty="0">
                <a:solidFill>
                  <a:schemeClr val="tx2"/>
                </a:solidFill>
              </a:rPr>
              <a:t> on-premise server infrastructure</a:t>
            </a:r>
          </a:p>
          <a:p>
            <a:pPr marL="457200" indent="-457200" fontAlgn="ctr">
              <a:buFont typeface="+mj-lt"/>
              <a:buAutoNum type="arabicPeriod"/>
            </a:pPr>
            <a:r>
              <a:rPr lang="en-NZ" dirty="0">
                <a:solidFill>
                  <a:schemeClr val="tx2"/>
                </a:solidFill>
              </a:rPr>
              <a:t>Enable greater levels of inter-operability</a:t>
            </a:r>
          </a:p>
          <a:p>
            <a:pPr marL="457200" indent="-457200" fontAlgn="ctr">
              <a:buFont typeface="+mj-lt"/>
              <a:buAutoNum type="arabicPeriod"/>
            </a:pPr>
            <a:endParaRPr lang="en-NZ" dirty="0">
              <a:solidFill>
                <a:schemeClr val="tx2"/>
              </a:solidFill>
            </a:endParaRPr>
          </a:p>
          <a:p>
            <a:pPr marL="457200" indent="-457200" fontAlgn="ctr">
              <a:buFont typeface="+mj-lt"/>
              <a:buAutoNum type="arabicPeriod"/>
            </a:pPr>
            <a:r>
              <a:rPr lang="en-NZ" dirty="0">
                <a:solidFill>
                  <a:schemeClr val="tx2"/>
                </a:solidFill>
              </a:rPr>
              <a:t>Time Frame</a:t>
            </a:r>
          </a:p>
          <a:p>
            <a:pPr marL="901700" lvl="1" indent="-457200" fontAlgn="ctr"/>
            <a:r>
              <a:rPr lang="en-NZ" dirty="0">
                <a:solidFill>
                  <a:schemeClr val="tx2"/>
                </a:solidFill>
              </a:rPr>
              <a:t>2016 	Proof of Concept</a:t>
            </a:r>
          </a:p>
          <a:p>
            <a:pPr marL="901700" lvl="1" indent="-457200" fontAlgn="ctr"/>
            <a:r>
              <a:rPr lang="en-NZ" dirty="0">
                <a:solidFill>
                  <a:schemeClr val="tx2"/>
                </a:solidFill>
              </a:rPr>
              <a:t>2017 	Pilot Programme	</a:t>
            </a:r>
          </a:p>
          <a:p>
            <a:pPr marL="901700" lvl="1" indent="-457200" fontAlgn="ctr"/>
            <a:r>
              <a:rPr lang="en-NZ" dirty="0">
                <a:solidFill>
                  <a:schemeClr val="tx2"/>
                </a:solidFill>
              </a:rPr>
              <a:t>2018 	Full rollout</a:t>
            </a:r>
          </a:p>
        </p:txBody>
      </p:sp>
    </p:spTree>
    <p:extLst>
      <p:ext uri="{BB962C8B-B14F-4D97-AF65-F5344CB8AC3E}">
        <p14:creationId xmlns:p14="http://schemas.microsoft.com/office/powerpoint/2010/main" val="205973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5</a:t>
            </a:fld>
            <a:endParaRPr lang="en-NZ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6801" y="109754"/>
            <a:ext cx="6763922" cy="1031874"/>
          </a:xfrm>
        </p:spPr>
        <p:txBody>
          <a:bodyPr>
            <a:normAutofit/>
          </a:bodyPr>
          <a:lstStyle/>
          <a:p>
            <a:r>
              <a:rPr lang="en-NZ" dirty="0"/>
              <a:t>Schools Cloud End State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361613" y="881431"/>
            <a:ext cx="1615468" cy="5538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NZ" dirty="0">
                <a:latin typeface="+mj-lt"/>
              </a:rPr>
              <a:t>At the school</a:t>
            </a:r>
          </a:p>
        </p:txBody>
      </p:sp>
      <p:sp>
        <p:nvSpPr>
          <p:cNvPr id="6" name="Rectangle 5"/>
          <p:cNvSpPr/>
          <p:nvPr/>
        </p:nvSpPr>
        <p:spPr>
          <a:xfrm>
            <a:off x="2686979" y="916654"/>
            <a:ext cx="6183752" cy="55236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NZ" dirty="0">
                <a:solidFill>
                  <a:schemeClr val="tx1"/>
                </a:solidFill>
                <a:latin typeface="+mj-lt"/>
              </a:rPr>
              <a:t>In the Cloud </a:t>
            </a:r>
          </a:p>
        </p:txBody>
      </p:sp>
      <p:sp>
        <p:nvSpPr>
          <p:cNvPr id="7" name="Rectangle 6"/>
          <p:cNvSpPr/>
          <p:nvPr/>
        </p:nvSpPr>
        <p:spPr>
          <a:xfrm>
            <a:off x="6300953" y="3922613"/>
            <a:ext cx="1587061" cy="2459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NZ" sz="1200" dirty="0">
                <a:latin typeface="+mj-lt"/>
              </a:rPr>
              <a:t>Cloud Infrastructure Services</a:t>
            </a:r>
          </a:p>
          <a:p>
            <a:pPr algn="ctr"/>
            <a:endParaRPr lang="en-NZ" dirty="0"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69120" y="5987895"/>
            <a:ext cx="1334814" cy="3100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>
                <a:latin typeface="+mj-lt"/>
              </a:rPr>
              <a:t>Backup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72757" y="5278447"/>
            <a:ext cx="1334814" cy="32582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>
                <a:latin typeface="+mj-lt"/>
              </a:rPr>
              <a:t>Compute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75588" y="5647522"/>
            <a:ext cx="1334814" cy="3100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>
                <a:latin typeface="+mj-lt"/>
              </a:rPr>
              <a:t>Storage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62651" y="4895225"/>
            <a:ext cx="1334814" cy="32582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>
                <a:latin typeface="+mj-lt"/>
              </a:rPr>
              <a:t>Device Mgt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461035" y="4489770"/>
            <a:ext cx="1334814" cy="32582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>
                <a:latin typeface="+mj-lt"/>
              </a:rPr>
              <a:t>Identity Mgt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63917" y="1294655"/>
            <a:ext cx="4939863" cy="1145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NZ" sz="1200" dirty="0">
                <a:latin typeface="+mj-lt"/>
              </a:rPr>
              <a:t>Office 365 Suite</a:t>
            </a:r>
          </a:p>
          <a:p>
            <a:pPr algn="ctr"/>
            <a:endParaRPr lang="en-NZ" dirty="0"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308393" y="1444821"/>
            <a:ext cx="1334814" cy="3801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>
                <a:latin typeface="+mj-lt"/>
              </a:rPr>
              <a:t>Office productivity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60244" y="1469657"/>
            <a:ext cx="1334814" cy="32582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>
                <a:latin typeface="+mj-lt"/>
              </a:rPr>
              <a:t>Email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264102" y="1881799"/>
            <a:ext cx="1334814" cy="37854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>
                <a:latin typeface="+mj-lt"/>
              </a:rPr>
              <a:t>Collaboration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764535" y="1544107"/>
            <a:ext cx="1334814" cy="3100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>
                <a:latin typeface="+mj-lt"/>
              </a:rPr>
              <a:t>Storage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800159" y="1929483"/>
            <a:ext cx="1334814" cy="32582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>
                <a:latin typeface="+mj-lt"/>
              </a:rPr>
              <a:t>Communication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332173" y="1873667"/>
            <a:ext cx="1334814" cy="3678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>
                <a:latin typeface="+mj-lt"/>
              </a:rPr>
              <a:t>Website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87225" y="2512063"/>
            <a:ext cx="4939863" cy="1145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NZ" sz="1200" dirty="0">
                <a:latin typeface="+mj-lt"/>
              </a:rPr>
              <a:t>Google Apps for Education</a:t>
            </a:r>
          </a:p>
          <a:p>
            <a:pPr algn="ctr"/>
            <a:endParaRPr lang="en-NZ" dirty="0"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320943" y="2705259"/>
            <a:ext cx="1334814" cy="3801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>
                <a:latin typeface="+mj-lt"/>
              </a:rPr>
              <a:t>Office productivity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305068" y="2708579"/>
            <a:ext cx="1334814" cy="32582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>
                <a:latin typeface="+mj-lt"/>
              </a:rPr>
              <a:t>Email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330440" y="3142237"/>
            <a:ext cx="1334814" cy="37854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>
                <a:latin typeface="+mj-lt"/>
              </a:rPr>
              <a:t>Collaboration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809358" y="2761515"/>
            <a:ext cx="1334814" cy="3100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>
                <a:latin typeface="+mj-lt"/>
              </a:rPr>
              <a:t>Storage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812709" y="3179164"/>
            <a:ext cx="1334814" cy="32582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>
                <a:latin typeface="+mj-lt"/>
              </a:rPr>
              <a:t>Communication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333965" y="3155620"/>
            <a:ext cx="1334814" cy="3678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>
                <a:latin typeface="+mj-lt"/>
              </a:rPr>
              <a:t>Website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974428" y="4027716"/>
            <a:ext cx="1587062" cy="525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>
                <a:latin typeface="+mj-lt"/>
              </a:rPr>
              <a:t>SMS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979683" y="4663591"/>
            <a:ext cx="1587062" cy="525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>
                <a:latin typeface="+mj-lt"/>
              </a:rPr>
              <a:t>LMS / </a:t>
            </a:r>
            <a:r>
              <a:rPr lang="en-NZ" sz="1400" dirty="0" err="1">
                <a:latin typeface="+mj-lt"/>
              </a:rPr>
              <a:t>ePortfolio</a:t>
            </a:r>
            <a:endParaRPr lang="en-NZ" sz="1400" dirty="0"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84938" y="5278447"/>
            <a:ext cx="1587062" cy="525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>
                <a:latin typeface="+mj-lt"/>
              </a:rPr>
              <a:t>Library Mgt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979682" y="5882791"/>
            <a:ext cx="1587062" cy="525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>
                <a:latin typeface="+mj-lt"/>
              </a:rPr>
              <a:t>Finance Mgt</a:t>
            </a:r>
          </a:p>
        </p:txBody>
      </p:sp>
      <p:cxnSp>
        <p:nvCxnSpPr>
          <p:cNvPr id="32" name="Straight Arrow Connector 31"/>
          <p:cNvCxnSpPr>
            <a:endCxn id="7" idx="1"/>
          </p:cNvCxnSpPr>
          <p:nvPr/>
        </p:nvCxnSpPr>
        <p:spPr>
          <a:xfrm>
            <a:off x="4593021" y="4300985"/>
            <a:ext cx="1707932" cy="851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3"/>
          </p:cNvCxnSpPr>
          <p:nvPr/>
        </p:nvCxnSpPr>
        <p:spPr>
          <a:xfrm>
            <a:off x="4566745" y="4926350"/>
            <a:ext cx="1697421" cy="4046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0" idx="3"/>
          </p:cNvCxnSpPr>
          <p:nvPr/>
        </p:nvCxnSpPr>
        <p:spPr>
          <a:xfrm flipV="1">
            <a:off x="4572000" y="5509675"/>
            <a:ext cx="1692166" cy="315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3"/>
          </p:cNvCxnSpPr>
          <p:nvPr/>
        </p:nvCxnSpPr>
        <p:spPr>
          <a:xfrm flipV="1">
            <a:off x="4566744" y="5656820"/>
            <a:ext cx="1697422" cy="488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7" idx="3"/>
          </p:cNvCxnSpPr>
          <p:nvPr/>
        </p:nvCxnSpPr>
        <p:spPr>
          <a:xfrm flipH="1">
            <a:off x="7888014" y="5141813"/>
            <a:ext cx="488731" cy="10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8387255" y="1862585"/>
            <a:ext cx="10511" cy="3279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4" idx="3"/>
          </p:cNvCxnSpPr>
          <p:nvPr/>
        </p:nvCxnSpPr>
        <p:spPr>
          <a:xfrm flipV="1">
            <a:off x="7903780" y="1862585"/>
            <a:ext cx="493986" cy="4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422961" y="1803482"/>
            <a:ext cx="1334814" cy="9953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>
                <a:latin typeface="+mj-lt"/>
              </a:rPr>
              <a:t>PC’s, Laptops, Tablets, </a:t>
            </a:r>
            <a:r>
              <a:rPr lang="en-NZ" sz="1200" dirty="0" err="1">
                <a:latin typeface="+mj-lt"/>
              </a:rPr>
              <a:t>Smartphones</a:t>
            </a:r>
            <a:r>
              <a:rPr lang="en-NZ" sz="1200" dirty="0">
                <a:latin typeface="+mj-lt"/>
              </a:rPr>
              <a:t> etc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44906" y="3166844"/>
            <a:ext cx="1334814" cy="55253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>
                <a:latin typeface="+mj-lt"/>
              </a:rPr>
              <a:t>Projectors,</a:t>
            </a:r>
          </a:p>
          <a:p>
            <a:pPr algn="ctr"/>
            <a:r>
              <a:rPr lang="en-NZ" sz="1200" dirty="0" err="1">
                <a:latin typeface="+mj-lt"/>
              </a:rPr>
              <a:t>Smartboards</a:t>
            </a:r>
            <a:endParaRPr lang="en-NZ" sz="1200" dirty="0">
              <a:latin typeface="+mj-lt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35318" y="4145443"/>
            <a:ext cx="1334814" cy="54394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>
                <a:latin typeface="+mj-lt"/>
              </a:rPr>
              <a:t>Printers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19145" y="5194364"/>
            <a:ext cx="1351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>
                <a:latin typeface="+mj-lt"/>
              </a:rPr>
              <a:t>Vendor Managed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7662043" y="4647828"/>
            <a:ext cx="430923" cy="105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8103476" y="3081785"/>
            <a:ext cx="10510" cy="15555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21" idx="3"/>
          </p:cNvCxnSpPr>
          <p:nvPr/>
        </p:nvCxnSpPr>
        <p:spPr>
          <a:xfrm flipH="1">
            <a:off x="7927088" y="3081785"/>
            <a:ext cx="165878" cy="30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1909119" y="1978200"/>
            <a:ext cx="1086329" cy="5059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1853514" y="4369303"/>
            <a:ext cx="1147189" cy="4989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1650124" y="3123827"/>
            <a:ext cx="1355834" cy="1051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1634358" y="4968392"/>
            <a:ext cx="1355834" cy="1051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1629103" y="5593757"/>
            <a:ext cx="1355834" cy="1051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1644869" y="6156061"/>
            <a:ext cx="1355834" cy="1051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439437" y="5020714"/>
            <a:ext cx="1334814" cy="54394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>
                <a:latin typeface="+mj-lt"/>
              </a:rPr>
              <a:t>Sensors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6748334" cy="1031874"/>
          </a:xfrm>
        </p:spPr>
        <p:txBody>
          <a:bodyPr>
            <a:normAutofit/>
          </a:bodyPr>
          <a:lstStyle/>
          <a:p>
            <a:r>
              <a:rPr lang="en-NZ" dirty="0"/>
              <a:t>2016 Proof of Concept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6</a:t>
            </a:fld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492403" y="1907044"/>
            <a:ext cx="4376032" cy="4073626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NZ" dirty="0"/>
              <a:t>Seven (7) schools were part of the Proof of Concept </a:t>
            </a:r>
          </a:p>
          <a:p>
            <a:pPr marL="457200" indent="-457200">
              <a:spcAft>
                <a:spcPts val="600"/>
              </a:spcAft>
            </a:pPr>
            <a:r>
              <a:rPr lang="en-NZ" dirty="0"/>
              <a:t>Six (6) were fully migrated from on-site servers to public cloud services</a:t>
            </a:r>
          </a:p>
          <a:p>
            <a:pPr marL="457200" indent="-457200">
              <a:spcAft>
                <a:spcPts val="600"/>
              </a:spcAft>
            </a:pPr>
            <a:r>
              <a:rPr lang="en-NZ" dirty="0"/>
              <a:t>The seventh school migrated their on-site hosted SMS to Azure IaaS</a:t>
            </a:r>
          </a:p>
          <a:p>
            <a:pPr marL="457200" indent="-457200">
              <a:spcAft>
                <a:spcPts val="600"/>
              </a:spcAft>
            </a:pPr>
            <a:r>
              <a:rPr lang="en-NZ" dirty="0"/>
              <a:t>Migrated applications and resources from on site servers to a mix of Office 365, G Suite for Education and the N4L router</a:t>
            </a:r>
          </a:p>
          <a:p>
            <a:endParaRPr lang="en-NZ" dirty="0"/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2" b="6812"/>
          <a:stretch>
            <a:fillRect/>
          </a:stretch>
        </p:blipFill>
        <p:spPr>
          <a:xfrm>
            <a:off x="4868435" y="1907044"/>
            <a:ext cx="4102572" cy="2131437"/>
          </a:xfrm>
        </p:spPr>
      </p:pic>
    </p:spTree>
    <p:extLst>
      <p:ext uri="{BB962C8B-B14F-4D97-AF65-F5344CB8AC3E}">
        <p14:creationId xmlns:p14="http://schemas.microsoft.com/office/powerpoint/2010/main" val="2151485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6587696" cy="1031874"/>
          </a:xfrm>
        </p:spPr>
        <p:txBody>
          <a:bodyPr>
            <a:normAutofit/>
          </a:bodyPr>
          <a:lstStyle/>
          <a:p>
            <a:r>
              <a:rPr lang="en-NZ" dirty="0"/>
              <a:t>Proof of Concept - Objective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7</a:t>
            </a:fld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8649" y="1781175"/>
            <a:ext cx="7826581" cy="4545484"/>
          </a:xfrm>
        </p:spPr>
        <p:txBody>
          <a:bodyPr>
            <a:noAutofit/>
          </a:bodyPr>
          <a:lstStyle/>
          <a:p>
            <a:r>
              <a:rPr lang="en-NZ" sz="2400" dirty="0"/>
              <a:t>Prove the feasibility of delivering;</a:t>
            </a:r>
          </a:p>
          <a:p>
            <a:pPr lvl="1"/>
            <a:r>
              <a:rPr lang="en-NZ" dirty="0"/>
              <a:t>School software and infrastructure via a cloud service</a:t>
            </a:r>
          </a:p>
          <a:p>
            <a:pPr lvl="1"/>
            <a:r>
              <a:rPr lang="en-NZ" dirty="0"/>
              <a:t>Integration software to support Communities of Learning</a:t>
            </a:r>
          </a:p>
          <a:p>
            <a:pPr lvl="1"/>
            <a:r>
              <a:rPr lang="en-NZ" dirty="0"/>
              <a:t>A standard approach to system integrators assessing, moving and supporting a school’s transition to the cloud</a:t>
            </a:r>
          </a:p>
          <a:p>
            <a:r>
              <a:rPr lang="en-NZ" sz="2400" dirty="0"/>
              <a:t>The scope of the </a:t>
            </a:r>
            <a:r>
              <a:rPr lang="en-NZ" sz="2400" dirty="0" err="1"/>
              <a:t>PoC</a:t>
            </a:r>
            <a:r>
              <a:rPr lang="en-NZ" sz="2400" dirty="0"/>
              <a:t> included four key objectives</a:t>
            </a:r>
          </a:p>
          <a:p>
            <a:pPr lvl="1"/>
            <a:r>
              <a:rPr lang="en-NZ" dirty="0"/>
              <a:t>Remove dependency on servers</a:t>
            </a:r>
          </a:p>
          <a:p>
            <a:pPr lvl="1"/>
            <a:r>
              <a:rPr lang="en-NZ" dirty="0"/>
              <a:t>Standardise Identity </a:t>
            </a:r>
          </a:p>
          <a:p>
            <a:pPr lvl="1"/>
            <a:r>
              <a:rPr lang="en-NZ" dirty="0"/>
              <a:t>Increase Collaboration</a:t>
            </a:r>
          </a:p>
          <a:p>
            <a:pPr lvl="1"/>
            <a:r>
              <a:rPr lang="en-NZ" dirty="0"/>
              <a:t>Administration Efficiency</a:t>
            </a:r>
            <a:br>
              <a:rPr lang="en-NZ" sz="2400" dirty="0"/>
            </a:br>
            <a:endParaRPr lang="en-NZ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308" y="4428353"/>
            <a:ext cx="1898306" cy="18983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6711264" cy="1031874"/>
          </a:xfrm>
        </p:spPr>
        <p:txBody>
          <a:bodyPr>
            <a:normAutofit/>
          </a:bodyPr>
          <a:lstStyle/>
          <a:p>
            <a:r>
              <a:rPr lang="en-NZ" dirty="0"/>
              <a:t>Proof of Concept - Approach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8</a:t>
            </a:fld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5"/>
          </p:nvPr>
        </p:nvSpPr>
        <p:spPr>
          <a:xfrm>
            <a:off x="690111" y="1889274"/>
            <a:ext cx="7586669" cy="2583872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spcAft>
                <a:spcPts val="600"/>
              </a:spcAft>
            </a:pPr>
            <a:r>
              <a:rPr lang="en-NZ" sz="2400" dirty="0"/>
              <a:t>Upgraded all devices to the latest OS (Win 10, El Capitan) </a:t>
            </a:r>
          </a:p>
          <a:p>
            <a:pPr marL="457200" indent="-457200">
              <a:spcAft>
                <a:spcPts val="600"/>
              </a:spcAft>
            </a:pPr>
            <a:r>
              <a:rPr lang="en-NZ" sz="2400" dirty="0"/>
              <a:t>Set up both Office 365 and G Suite for Education</a:t>
            </a:r>
          </a:p>
          <a:p>
            <a:pPr marL="457200" indent="-457200">
              <a:spcAft>
                <a:spcPts val="600"/>
              </a:spcAft>
            </a:pPr>
            <a:r>
              <a:rPr lang="en-NZ" sz="2400" dirty="0"/>
              <a:t>All individual files to One Drive, Shared files to SharePoint</a:t>
            </a:r>
          </a:p>
          <a:p>
            <a:pPr marL="457200" indent="-457200">
              <a:spcAft>
                <a:spcPts val="600"/>
              </a:spcAft>
            </a:pPr>
            <a:r>
              <a:rPr lang="en-NZ" sz="2400" dirty="0"/>
              <a:t>On premise library systems moved to SaaS versions</a:t>
            </a:r>
          </a:p>
          <a:p>
            <a:pPr marL="457200" indent="-457200">
              <a:spcAft>
                <a:spcPts val="600"/>
              </a:spcAft>
            </a:pPr>
            <a:r>
              <a:rPr lang="en-NZ" sz="2400" dirty="0"/>
              <a:t>Training of all staff on the new technologies</a:t>
            </a:r>
          </a:p>
          <a:p>
            <a:pPr marL="901700" lvl="1" indent="-457200">
              <a:buFont typeface="+mj-lt"/>
              <a:buAutoNum type="arabicPeriod"/>
            </a:pPr>
            <a:endParaRPr lang="en-NZ" sz="2400" dirty="0"/>
          </a:p>
          <a:p>
            <a:pPr marL="901700" lvl="1" indent="-457200">
              <a:buFont typeface="+mj-lt"/>
              <a:buAutoNum type="arabicPeriod"/>
            </a:pPr>
            <a:endParaRPr lang="en-NZ" sz="2400" dirty="0"/>
          </a:p>
          <a:p>
            <a:pPr marL="457200" indent="-457200">
              <a:buFont typeface="+mj-lt"/>
              <a:buAutoNum type="arabicPeriod"/>
            </a:pPr>
            <a:endParaRPr lang="en-NZ" sz="2400" dirty="0"/>
          </a:p>
          <a:p>
            <a:pPr marL="457200" indent="-457200">
              <a:buFont typeface="+mj-lt"/>
              <a:buAutoNum type="arabicPeriod"/>
            </a:pPr>
            <a:endParaRPr lang="en-NZ" sz="2400" dirty="0"/>
          </a:p>
          <a:p>
            <a:pPr marL="457200" indent="-457200">
              <a:buFont typeface="+mj-lt"/>
              <a:buAutoNum type="arabicPeriod"/>
            </a:pPr>
            <a:endParaRPr lang="en-NZ" sz="18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" r="1873"/>
          <a:stretch>
            <a:fillRect/>
          </a:stretch>
        </p:blipFill>
        <p:spPr>
          <a:xfrm>
            <a:off x="4921410" y="4473146"/>
            <a:ext cx="3355371" cy="1742988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98" y="4344346"/>
            <a:ext cx="3048514" cy="187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84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6284955" cy="1031874"/>
          </a:xfrm>
        </p:spPr>
        <p:txBody>
          <a:bodyPr>
            <a:noAutofit/>
          </a:bodyPr>
          <a:lstStyle/>
          <a:p>
            <a:r>
              <a:rPr lang="en-NZ" dirty="0"/>
              <a:t>Key </a:t>
            </a:r>
            <a:r>
              <a:rPr lang="en-NZ" dirty="0" err="1"/>
              <a:t>Learnings</a:t>
            </a:r>
            <a:r>
              <a:rPr lang="en-NZ" dirty="0"/>
              <a:t> - Technical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9</a:t>
            </a:fld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5"/>
          </p:nvPr>
        </p:nvSpPr>
        <p:spPr>
          <a:xfrm>
            <a:off x="605652" y="1693629"/>
            <a:ext cx="7815478" cy="442297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NZ" sz="2800" dirty="0"/>
              <a:t>A school’s network </a:t>
            </a:r>
            <a:r>
              <a:rPr lang="en-NZ" sz="2800" u="sng" dirty="0"/>
              <a:t>must</a:t>
            </a:r>
            <a:r>
              <a:rPr lang="en-NZ" sz="2800" dirty="0"/>
              <a:t> be fit for purpose before the school migrates to the cloud</a:t>
            </a:r>
          </a:p>
          <a:p>
            <a:pPr>
              <a:spcAft>
                <a:spcPts val="600"/>
              </a:spcAft>
            </a:pPr>
            <a:r>
              <a:rPr lang="en-NZ" sz="2800" dirty="0"/>
              <a:t>Be prepared (time &amp; cost) for remedial work before a migration </a:t>
            </a:r>
          </a:p>
          <a:p>
            <a:pPr>
              <a:spcAft>
                <a:spcPts val="600"/>
              </a:spcAft>
            </a:pPr>
            <a:r>
              <a:rPr lang="en-NZ" sz="2800" dirty="0"/>
              <a:t>Some older systems do not run efficiently on Cloud (</a:t>
            </a:r>
            <a:r>
              <a:rPr lang="en-NZ" sz="2800" dirty="0" err="1"/>
              <a:t>IaaS</a:t>
            </a:r>
            <a:r>
              <a:rPr lang="en-NZ" sz="2800" dirty="0"/>
              <a:t>)</a:t>
            </a:r>
          </a:p>
          <a:p>
            <a:pPr>
              <a:spcAft>
                <a:spcPts val="600"/>
              </a:spcAft>
            </a:pPr>
            <a:r>
              <a:rPr lang="en-NZ" sz="2800" dirty="0"/>
              <a:t>Existing printers may not support cloud print</a:t>
            </a:r>
          </a:p>
          <a:p>
            <a:pPr>
              <a:spcAft>
                <a:spcPts val="600"/>
              </a:spcAft>
            </a:pPr>
            <a:r>
              <a:rPr lang="en-NZ" sz="2800" dirty="0"/>
              <a:t>Large file transfers may be slower</a:t>
            </a:r>
          </a:p>
          <a:p>
            <a:pPr>
              <a:spcAft>
                <a:spcPts val="600"/>
              </a:spcAft>
            </a:pPr>
            <a:r>
              <a:rPr lang="en-NZ" sz="2800" dirty="0"/>
              <a:t>Backup/Recovery plans may need to change</a:t>
            </a:r>
          </a:p>
          <a:p>
            <a:pPr>
              <a:spcAft>
                <a:spcPts val="600"/>
              </a:spcAft>
            </a:pPr>
            <a:endParaRPr lang="en-NZ" sz="2800" dirty="0"/>
          </a:p>
          <a:p>
            <a:pPr>
              <a:spcAft>
                <a:spcPts val="600"/>
              </a:spcAft>
            </a:pPr>
            <a:endParaRPr lang="en-NZ" sz="3200" dirty="0"/>
          </a:p>
          <a:p>
            <a:pPr>
              <a:spcAft>
                <a:spcPts val="600"/>
              </a:spcAft>
            </a:pPr>
            <a:endParaRPr lang="en-NZ" sz="24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tle Arial bold 40pts&amp;quot;&quot;/&gt;&lt;property id=&quot;20307&quot; value=&quot;263&quot;/&gt;&lt;/object&gt;&lt;object type=&quot;3&quot; unique_id=&quot;10011&quot;&gt;&lt;property id=&quot;20148&quot; value=&quot;5&quot;/&gt;&lt;property id=&quot;20300&quot; value=&quot;Slide 15&quot;/&gt;&lt;property id=&quot;20307&quot; value=&quot;269&quot;/&gt;&lt;/object&gt;&lt;object type=&quot;3&quot; unique_id=&quot;10060&quot;&gt;&lt;property id=&quot;20148&quot; value=&quot;5&quot;/&gt;&lt;property id=&quot;20300&quot; value=&quot;Slide 6 - &amp;quot;Title Arial bold 36pts&amp;quot;&quot;/&gt;&lt;property id=&quot;20307&quot; value=&quot;272&quot;/&gt;&lt;/object&gt;&lt;object type=&quot;3&quot; unique_id=&quot;10061&quot;&gt;&lt;property id=&quot;20148&quot; value=&quot;5&quot;/&gt;&lt;property id=&quot;20300&quot; value=&quot;Slide 7 - &amp;quot;Title (Arial bold 36pts)&amp;quot;&quot;/&gt;&lt;property id=&quot;20307&quot; value=&quot;273&quot;/&gt;&lt;/object&gt;&lt;object type=&quot;3&quot; unique_id=&quot;10063&quot;&gt;&lt;property id=&quot;20148&quot; value=&quot;5&quot;/&gt;&lt;property id=&quot;20300&quot; value=&quot;Slide 11 - &amp;quot;Section break 1&amp;#x0D;&amp;#x0A;Arial 28pts&amp;quot;&quot;/&gt;&lt;property id=&quot;20307&quot; value=&quot;275&quot;/&gt;&lt;/object&gt;&lt;object type=&quot;3&quot; unique_id=&quot;10064&quot;&gt;&lt;property id=&quot;20148&quot; value=&quot;5&quot;/&gt;&lt;property id=&quot;20300&quot; value=&quot;Slide 12 - &amp;quot;Section break 2&amp;#x0D;&amp;#x0A;Arial 28pts&amp;quot;&quot;/&gt;&lt;property id=&quot;20307&quot; value=&quot;276&quot;/&gt;&lt;/object&gt;&lt;object type=&quot;3&quot; unique_id=&quot;10065&quot;&gt;&lt;property id=&quot;20148&quot; value=&quot;5&quot;/&gt;&lt;property id=&quot;20300&quot; value=&quot;Slide 13 - &amp;quot;Section break without picture&amp;#x0D;&amp;#x0A;Arial 28pts&amp;quot;&quot;/&gt;&lt;property id=&quot;20307&quot; value=&quot;277&quot;/&gt;&lt;/object&gt;&lt;object type=&quot;3&quot; unique_id=&quot;10124&quot;&gt;&lt;property id=&quot;20148&quot; value=&quot;5&quot;/&gt;&lt;property id=&quot;20300&quot; value=&quot;Slide 3&quot;/&gt;&lt;property id=&quot;20307&quot; value=&quot;278&quot;/&gt;&lt;/object&gt;&lt;object type=&quot;3&quot; unique_id=&quot;10234&quot;&gt;&lt;property id=&quot;20148&quot; value=&quot;5&quot;/&gt;&lt;property id=&quot;20300&quot; value=&quot;Slide 9 - &amp;quot;Chart comparison&amp;quot;&quot;/&gt;&lt;property id=&quot;20307&quot; value=&quot;281&quot;/&gt;&lt;/object&gt;&lt;object type=&quot;3&quot; unique_id=&quot;10274&quot;&gt;&lt;property id=&quot;20148&quot; value=&quot;5&quot;/&gt;&lt;property id=&quot;20300&quot; value=&quot;Slide 4 - &amp;quot;Contents page (Arial 36pts)&amp;quot;&quot;/&gt;&lt;property id=&quot;20307&quot; value=&quot;282&quot;/&gt;&lt;/object&gt;&lt;object type=&quot;3&quot; unique_id=&quot;10275&quot;&gt;&lt;property id=&quot;20148&quot; value=&quot;5&quot;/&gt;&lt;property id=&quot;20300&quot; value=&quot;Slide 5 - &amp;quot;Examples of text (Arial 20pts)&amp;quot;&quot;/&gt;&lt;property id=&quot;20307&quot; value=&quot;284&quot;/&gt;&lt;/object&gt;&lt;object type=&quot;3&quot; unique_id=&quot;10276&quot;&gt;&lt;property id=&quot;20148&quot; value=&quot;5&quot;/&gt;&lt;property id=&quot;20300&quot; value=&quot;Slide 14 - &amp;quot;Topics discussed Arial (36pts)&amp;quot;&quot;/&gt;&lt;property id=&quot;20307&quot; value=&quot;283&quot;/&gt;&lt;/object&gt;&lt;object type=&quot;3&quot; unique_id=&quot;10292&quot;&gt;&lt;property id=&quot;20148&quot; value=&quot;5&quot;/&gt;&lt;property id=&quot;20300&quot; value=&quot;Slide 10 - &amp;quot;Table : Header (arial 36pts)&amp;quot;&quot;/&gt;&lt;property id=&quot;20307&quot; value=&quot;285&quot;/&gt;&lt;/object&gt;&lt;object type=&quot;3&quot; unique_id=&quot;10357&quot;&gt;&lt;property id=&quot;20148&quot; value=&quot;5&quot;/&gt;&lt;property id=&quot;20300&quot; value=&quot;Slide 2&quot;/&gt;&lt;property id=&quot;20307&quot; value=&quot;286&quot;/&gt;&lt;/object&gt;&lt;object type=&quot;3&quot; unique_id=&quot;10698&quot;&gt;&lt;property id=&quot;20148&quot; value=&quot;5&quot;/&gt;&lt;property id=&quot;20300&quot; value=&quot;Slide 8 - &amp;quot;Chart and context&amp;quot;&quot;/&gt;&lt;property id=&quot;20307&quot; value=&quot;2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resentation-blue">
  <a:themeElements>
    <a:clrScheme name="Custom 6">
      <a:dk1>
        <a:sysClr val="windowText" lastClr="000000"/>
      </a:dk1>
      <a:lt1>
        <a:sysClr val="window" lastClr="FFFFFF"/>
      </a:lt1>
      <a:dk2>
        <a:srgbClr val="2A6EBB"/>
      </a:dk2>
      <a:lt2>
        <a:srgbClr val="E6E6E6"/>
      </a:lt2>
      <a:accent1>
        <a:srgbClr val="2A6EBB"/>
      </a:accent1>
      <a:accent2>
        <a:srgbClr val="20419A"/>
      </a:accent2>
      <a:accent3>
        <a:srgbClr val="6E99D4"/>
      </a:accent3>
      <a:accent4>
        <a:srgbClr val="C5D6E8"/>
      </a:accent4>
      <a:accent5>
        <a:srgbClr val="3F3F3F"/>
      </a:accent5>
      <a:accent6>
        <a:srgbClr val="7F7F7F"/>
      </a:accent6>
      <a:hlink>
        <a:srgbClr val="000000"/>
      </a:hlink>
      <a:folHlink>
        <a:srgbClr val="6E99D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E PowerPoint Presentation Template (Red)" id="{7F4B16DE-581D-4439-AB16-434500515495}" vid="{E10AD9FD-AC0E-4A21-8EF8-838AED756B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6479</TotalTime>
  <Words>907</Words>
  <Application>Microsoft Office PowerPoint</Application>
  <PresentationFormat>On-screen Show (4:3)</PresentationFormat>
  <Paragraphs>175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Microsoft JhengHei</vt:lpstr>
      <vt:lpstr>MS PGothic</vt:lpstr>
      <vt:lpstr>Arial</vt:lpstr>
      <vt:lpstr>Calibri</vt:lpstr>
      <vt:lpstr>Segoe UI Black</vt:lpstr>
      <vt:lpstr>Times New Roman</vt:lpstr>
      <vt:lpstr>Presentation-blue</vt:lpstr>
      <vt:lpstr>   Schools Cloud Transformation Programme</vt:lpstr>
      <vt:lpstr>Defining Cloud</vt:lpstr>
      <vt:lpstr>Common Cloud Examples</vt:lpstr>
      <vt:lpstr>Schools Cloud Programme ”Moving spend out of the server room and into the classroom”</vt:lpstr>
      <vt:lpstr>Schools Cloud End State</vt:lpstr>
      <vt:lpstr>2016 Proof of Concept</vt:lpstr>
      <vt:lpstr>Proof of Concept - Objective</vt:lpstr>
      <vt:lpstr>Proof of Concept - Approach</vt:lpstr>
      <vt:lpstr>Key Learnings - Technical</vt:lpstr>
      <vt:lpstr>Key Learnings - Support</vt:lpstr>
      <vt:lpstr>Key Learnings - Benefits</vt:lpstr>
      <vt:lpstr>Key questions to ask </vt:lpstr>
      <vt:lpstr>Additional Resources</vt:lpstr>
      <vt:lpstr>Student Info Sharing (SISI)</vt:lpstr>
      <vt:lpstr>SISI - Interoperability</vt:lpstr>
      <vt:lpstr>Identity &amp; Access Management</vt:lpstr>
      <vt:lpstr>IAM Approach</vt:lpstr>
      <vt:lpstr>PowerPoint Presentation</vt:lpstr>
    </vt:vector>
  </TitlesOfParts>
  <Company>Ministry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 education for the digital age</dc:title>
  <dc:creator>Stuart Wakefield</dc:creator>
  <cp:lastModifiedBy>Lee Harper</cp:lastModifiedBy>
  <cp:revision>185</cp:revision>
  <cp:lastPrinted>2017-01-18T00:06:37Z</cp:lastPrinted>
  <dcterms:created xsi:type="dcterms:W3CDTF">2015-10-15T22:19:05Z</dcterms:created>
  <dcterms:modified xsi:type="dcterms:W3CDTF">2017-05-24T09:49:08Z</dcterms:modified>
</cp:coreProperties>
</file>